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7" r:id="rId19"/>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8285"/>
    <p:restoredTop sz="46700"/>
  </p:normalViewPr>
  <p:slideViewPr>
    <p:cSldViewPr snapToGrid="0" snapToObjects="1">
      <p:cViewPr varScale="1">
        <p:scale>
          <a:sx n="30" d="100"/>
          <a:sy n="30" d="100"/>
        </p:scale>
        <p:origin x="34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4688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Concede first: CBB </a:t>
            </a:r>
            <a:r>
              <a:rPr lang="en-US" dirty="0"/>
              <a:t>had no volume concerns. The issue is weight.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engineer recommended AGAINST the entrance location</a:t>
            </a:r>
            <a:r>
              <a:rPr lang="en-US"/>
              <a:t>. Never read aloud in public.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doors closed at once: seeing, appealing, enforcing.</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asymmetry. This is the slide that persuades.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1FF6D-F9FB-33FE-E69D-1B2D28E0FB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DA9FA8-A34B-FBFD-70EC-0FAB900AFD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E77BC7-6EFA-E0A4-5907-962F5E4A827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8E2952-31C3-E1E8-FC7C-4C6CB5B23A10}"/>
              </a:ext>
            </a:extLst>
          </p:cNvPr>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4254306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3A5F"/>
        </a:solidFill>
        <a:effectLst/>
      </p:bgPr>
    </p:bg>
    <p:spTree>
      <p:nvGrpSpPr>
        <p:cNvPr id="1" name=""/>
        <p:cNvGrpSpPr/>
        <p:nvPr/>
      </p:nvGrpSpPr>
      <p:grpSpPr>
        <a:xfrm>
          <a:off x="0" y="0"/>
          <a:ext cx="0" cy="0"/>
          <a:chOff x="0" y="0"/>
          <a:chExt cx="0" cy="0"/>
        </a:xfrm>
      </p:grpSpPr>
      <p:sp>
        <p:nvSpPr>
          <p:cNvPr id="2" name="Text 0"/>
          <p:cNvSpPr/>
          <p:nvPr/>
        </p:nvSpPr>
        <p:spPr>
          <a:xfrm>
            <a:off x="1238250" y="1143000"/>
            <a:ext cx="17392650" cy="317500"/>
          </a:xfrm>
          <a:prstGeom prst="rect">
            <a:avLst/>
          </a:prstGeom>
          <a:noFill/>
          <a:ln/>
        </p:spPr>
        <p:txBody>
          <a:bodyPr wrap="square" lIns="25400" tIns="25400" rIns="25400" bIns="25400" rtlCol="0" anchor="t">
            <a:normAutofit fontScale="92500" lnSpcReduction="10000"/>
          </a:bodyPr>
          <a:lstStyle/>
          <a:p>
            <a:pPr marL="0" indent="0" algn="l">
              <a:buNone/>
            </a:pPr>
            <a:r>
              <a:rPr lang="en-US" sz="1950" b="1" kern="0" spc="351" dirty="0">
                <a:solidFill>
                  <a:srgbClr val="E0A06F"/>
                </a:solidFill>
                <a:latin typeface="Arial" pitchFamily="34" charset="0"/>
                <a:ea typeface="Arial" pitchFamily="34" charset="-122"/>
                <a:cs typeface="Arial" pitchFamily="34" charset="-120"/>
              </a:rPr>
              <a:t>50 ROELKER ROAD · WRIGHT CITY, MISSOURI</a:t>
            </a:r>
            <a:endParaRPr lang="en-US" sz="1950" dirty="0"/>
          </a:p>
        </p:txBody>
      </p:sp>
      <p:sp>
        <p:nvSpPr>
          <p:cNvPr id="3" name="Text 1"/>
          <p:cNvSpPr/>
          <p:nvPr/>
        </p:nvSpPr>
        <p:spPr>
          <a:xfrm>
            <a:off x="1238250" y="1746250"/>
            <a:ext cx="16285845" cy="2098477"/>
          </a:xfrm>
          <a:prstGeom prst="rect">
            <a:avLst/>
          </a:prstGeom>
          <a:noFill/>
          <a:ln/>
        </p:spPr>
        <p:txBody>
          <a:bodyPr wrap="square" lIns="25400" tIns="25400" rIns="25400" bIns="25400" rtlCol="0" anchor="t">
            <a:normAutofit lnSpcReduction="10000"/>
          </a:bodyPr>
          <a:lstStyle/>
          <a:p>
            <a:pPr marL="0" indent="0" algn="l">
              <a:lnSpc>
                <a:spcPct val="90637"/>
              </a:lnSpc>
              <a:buNone/>
            </a:pPr>
            <a:r>
              <a:rPr lang="en-US" sz="7800" b="1" kern="0" spc="-156" dirty="0">
                <a:solidFill>
                  <a:srgbClr val="F4F1EA"/>
                </a:solidFill>
                <a:latin typeface="Arial" pitchFamily="34" charset="0"/>
                <a:ea typeface="Arial" pitchFamily="34" charset="-122"/>
                <a:cs typeface="Arial" pitchFamily="34" charset="-120"/>
              </a:rPr>
              <a:t>Why this is no longer a straight zoning action</a:t>
            </a:r>
            <a:endParaRPr lang="en-US" sz="7800" dirty="0"/>
          </a:p>
        </p:txBody>
      </p:sp>
      <p:sp>
        <p:nvSpPr>
          <p:cNvPr id="4" name="Text 2"/>
          <p:cNvSpPr/>
          <p:nvPr/>
        </p:nvSpPr>
        <p:spPr>
          <a:xfrm>
            <a:off x="1238250" y="4130477"/>
            <a:ext cx="12753975" cy="2311797"/>
          </a:xfrm>
          <a:prstGeom prst="rect">
            <a:avLst/>
          </a:prstGeom>
          <a:noFill/>
          <a:ln/>
        </p:spPr>
        <p:txBody>
          <a:bodyPr wrap="square" lIns="25400" tIns="25400" rIns="25400" bIns="25400" rtlCol="0" anchor="t">
            <a:noAutofit/>
          </a:bodyPr>
          <a:lstStyle/>
          <a:p>
            <a:pPr>
              <a:lnSpc>
                <a:spcPct val="122500"/>
              </a:lnSpc>
            </a:pPr>
            <a:r>
              <a:rPr lang="en-US" sz="4000" dirty="0">
                <a:solidFill>
                  <a:schemeClr val="bg1"/>
                </a:solidFill>
                <a:ea typeface="Georgia" pitchFamily="34" charset="-122"/>
                <a:cs typeface="Georgia" pitchFamily="34" charset="-120"/>
              </a:rPr>
              <a:t>— </a:t>
            </a:r>
            <a:r>
              <a:rPr lang="en-US" sz="4000" dirty="0">
                <a:solidFill>
                  <a:schemeClr val="bg1"/>
                </a:solidFill>
              </a:rPr>
              <a:t>What the out-of-order sequence changed — and why the consolidation should not complete the June 11 approval.</a:t>
            </a:r>
          </a:p>
        </p:txBody>
      </p:sp>
      <p:sp>
        <p:nvSpPr>
          <p:cNvPr id="5" name="Text 3"/>
          <p:cNvSpPr/>
          <p:nvPr/>
        </p:nvSpPr>
        <p:spPr>
          <a:xfrm>
            <a:off x="1238250" y="7083623"/>
            <a:ext cx="14393636" cy="1457127"/>
          </a:xfrm>
          <a:prstGeom prst="rect">
            <a:avLst/>
          </a:prstGeom>
          <a:noFill/>
          <a:ln/>
        </p:spPr>
        <p:txBody>
          <a:bodyPr wrap="square" lIns="25400" tIns="25400" rIns="25400" bIns="25400" rtlCol="0" anchor="t">
            <a:normAutofit/>
          </a:bodyPr>
          <a:lstStyle/>
          <a:p>
            <a:pPr marL="0" indent="0" algn="l">
              <a:buNone/>
            </a:pPr>
            <a:r>
              <a:rPr lang="en-US" sz="3600" dirty="0">
                <a:solidFill>
                  <a:srgbClr val="9FB0C4"/>
                </a:solidFill>
                <a:latin typeface="Arial" pitchFamily="34" charset="0"/>
                <a:ea typeface="Arial" pitchFamily="34" charset="-122"/>
                <a:cs typeface="Arial" pitchFamily="34" charset="-120"/>
              </a:rPr>
              <a:t>Submitted by Dr. Jackie D. Ramey on behalf of the undersigned petitioners · August 18, 2026, as a supplement to petition #3.</a:t>
            </a:r>
            <a:endParaRPr lang="en-US"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1EA"/>
        </a:solidFill>
        <a:effectLst/>
      </p:bgPr>
    </p:bg>
    <p:spTree>
      <p:nvGrpSpPr>
        <p:cNvPr id="1" name=""/>
        <p:cNvGrpSpPr/>
        <p:nvPr/>
      </p:nvGrpSpPr>
      <p:grpSpPr>
        <a:xfrm>
          <a:off x="0" y="0"/>
          <a:ext cx="0" cy="0"/>
          <a:chOff x="0" y="0"/>
          <a:chExt cx="0" cy="0"/>
        </a:xfrm>
      </p:grpSpPr>
      <p:sp>
        <p:nvSpPr>
          <p:cNvPr id="2" name="Text 0"/>
          <p:cNvSpPr/>
          <p:nvPr/>
        </p:nvSpPr>
        <p:spPr>
          <a:xfrm>
            <a:off x="1238250" y="1745059"/>
            <a:ext cx="17392650" cy="304800"/>
          </a:xfrm>
          <a:prstGeom prst="rect">
            <a:avLst/>
          </a:prstGeom>
          <a:noFill/>
          <a:ln/>
        </p:spPr>
        <p:txBody>
          <a:bodyPr wrap="square" lIns="25400" tIns="25400" rIns="25400" bIns="25400" rtlCol="0" anchor="t">
            <a:normAutofit lnSpcReduction="10000"/>
          </a:bodyPr>
          <a:lstStyle/>
          <a:p>
            <a:pPr marL="0" indent="0" algn="l">
              <a:buNone/>
            </a:pPr>
            <a:r>
              <a:rPr lang="en-US" sz="1800" b="1" kern="0" spc="288" dirty="0">
                <a:solidFill>
                  <a:srgbClr val="C2703D"/>
                </a:solidFill>
                <a:latin typeface="Arial" pitchFamily="34" charset="0"/>
                <a:ea typeface="Arial" pitchFamily="34" charset="-122"/>
                <a:cs typeface="Arial" pitchFamily="34" charset="-120"/>
              </a:rPr>
              <a:t>START WITH WHAT IS ORDINARY</a:t>
            </a:r>
            <a:endParaRPr lang="en-US" sz="1800" dirty="0"/>
          </a:p>
        </p:txBody>
      </p:sp>
      <p:sp>
        <p:nvSpPr>
          <p:cNvPr id="3" name="Text 1"/>
          <p:cNvSpPr/>
          <p:nvPr/>
        </p:nvSpPr>
        <p:spPr>
          <a:xfrm>
            <a:off x="1238250" y="2259409"/>
            <a:ext cx="17392650" cy="771525"/>
          </a:xfrm>
          <a:prstGeom prst="rect">
            <a:avLst/>
          </a:prstGeom>
          <a:noFill/>
          <a:ln/>
        </p:spPr>
        <p:txBody>
          <a:bodyPr wrap="square" lIns="25400" tIns="25400" rIns="25400" bIns="25400" rtlCol="0" anchor="t">
            <a:normAutofit lnSpcReduction="10000"/>
          </a:bodyPr>
          <a:lstStyle/>
          <a:p>
            <a:pPr marL="0" indent="0" algn="l">
              <a:lnSpc>
                <a:spcPct val="96250"/>
              </a:lnSpc>
              <a:buNone/>
            </a:pPr>
            <a:r>
              <a:rPr lang="en-US" sz="5250" b="1" dirty="0">
                <a:solidFill>
                  <a:srgbClr val="1F3A5F"/>
                </a:solidFill>
                <a:latin typeface="Arial" pitchFamily="34" charset="0"/>
                <a:ea typeface="Arial" pitchFamily="34" charset="-122"/>
                <a:cs typeface="Arial" pitchFamily="34" charset="-120"/>
              </a:rPr>
              <a:t>Combining lots is normally paperwork</a:t>
            </a:r>
            <a:endParaRPr lang="en-US" sz="5250" dirty="0"/>
          </a:p>
        </p:txBody>
      </p:sp>
      <p:sp>
        <p:nvSpPr>
          <p:cNvPr id="4" name="Text 2"/>
          <p:cNvSpPr/>
          <p:nvPr/>
        </p:nvSpPr>
        <p:spPr>
          <a:xfrm>
            <a:off x="1238250" y="3316684"/>
            <a:ext cx="14716125" cy="1838325"/>
          </a:xfrm>
          <a:prstGeom prst="rect">
            <a:avLst/>
          </a:prstGeom>
          <a:noFill/>
          <a:ln/>
        </p:spPr>
        <p:txBody>
          <a:bodyPr wrap="square" lIns="25400" tIns="25400" rIns="25400" bIns="25400" rtlCol="0" anchor="t">
            <a:normAutofit lnSpcReduction="10000"/>
          </a:bodyPr>
          <a:lstStyle/>
          <a:p>
            <a:pPr marL="0" indent="0" algn="l">
              <a:lnSpc>
                <a:spcPct val="131250"/>
              </a:lnSpc>
              <a:buNone/>
            </a:pPr>
            <a:r>
              <a:rPr lang="en-US" sz="3150" dirty="0">
                <a:solidFill>
                  <a:srgbClr val="1C2530"/>
                </a:solidFill>
                <a:latin typeface="Georgia" pitchFamily="34" charset="0"/>
                <a:ea typeface="Georgia" pitchFamily="34" charset="-122"/>
                <a:cs typeface="Georgia" pitchFamily="34" charset="-120"/>
              </a:rPr>
              <a:t>The City confirms the survey, the descriptions and the dedications. The boundary is recorded. Nothing discretionary turns on it, and no one need consider what the property will be used for.</a:t>
            </a:r>
            <a:endParaRPr lang="en-US" sz="3150" dirty="0"/>
          </a:p>
        </p:txBody>
      </p:sp>
      <p:sp>
        <p:nvSpPr>
          <p:cNvPr id="5" name="Shape 3"/>
          <p:cNvSpPr/>
          <p:nvPr/>
        </p:nvSpPr>
        <p:spPr>
          <a:xfrm>
            <a:off x="1238250" y="5536010"/>
            <a:ext cx="15811500" cy="3005931"/>
          </a:xfrm>
          <a:prstGeom prst="rect">
            <a:avLst/>
          </a:prstGeom>
          <a:solidFill>
            <a:srgbClr val="FFFFFF"/>
          </a:solidFill>
          <a:ln/>
        </p:spPr>
        <p:txBody>
          <a:bodyPr/>
          <a:lstStyle/>
          <a:p>
            <a:endParaRPr lang="en-US"/>
          </a:p>
        </p:txBody>
      </p:sp>
      <p:sp>
        <p:nvSpPr>
          <p:cNvPr id="6" name="Shape 4"/>
          <p:cNvSpPr/>
          <p:nvPr/>
        </p:nvSpPr>
        <p:spPr>
          <a:xfrm>
            <a:off x="1238250" y="5536010"/>
            <a:ext cx="114300" cy="3005931"/>
          </a:xfrm>
          <a:prstGeom prst="rect">
            <a:avLst/>
          </a:prstGeom>
          <a:solidFill>
            <a:srgbClr val="8A1F1F"/>
          </a:solidFill>
          <a:ln/>
        </p:spPr>
        <p:txBody>
          <a:bodyPr/>
          <a:lstStyle/>
          <a:p>
            <a:endParaRPr lang="en-US"/>
          </a:p>
        </p:txBody>
      </p:sp>
      <p:sp>
        <p:nvSpPr>
          <p:cNvPr id="7" name="Text 5"/>
          <p:cNvSpPr/>
          <p:nvPr/>
        </p:nvSpPr>
        <p:spPr>
          <a:xfrm>
            <a:off x="1771650" y="5878910"/>
            <a:ext cx="15304770" cy="2358231"/>
          </a:xfrm>
          <a:prstGeom prst="rect">
            <a:avLst/>
          </a:prstGeom>
          <a:noFill/>
          <a:ln/>
        </p:spPr>
        <p:txBody>
          <a:bodyPr wrap="square" lIns="25400" tIns="25400" rIns="25400" bIns="25400" rtlCol="0" anchor="t">
            <a:normAutofit lnSpcReduction="10000"/>
          </a:bodyPr>
          <a:lstStyle/>
          <a:p>
            <a:pPr marL="0" indent="0" algn="l">
              <a:lnSpc>
                <a:spcPct val="126875"/>
              </a:lnSpc>
              <a:buNone/>
            </a:pPr>
            <a:r>
              <a:rPr lang="en-US" sz="3150" b="1" dirty="0">
                <a:solidFill>
                  <a:srgbClr val="1C2530"/>
                </a:solidFill>
                <a:latin typeface="Georgia" pitchFamily="34" charset="0"/>
                <a:ea typeface="Georgia" pitchFamily="34" charset="-122"/>
                <a:cs typeface="Georgia" pitchFamily="34" charset="-120"/>
              </a:rPr>
              <a:t>Here the steps ran in reverse. </a:t>
            </a:r>
            <a:r>
              <a:rPr lang="en-US" sz="3150" dirty="0">
                <a:solidFill>
                  <a:srgbClr val="1C2530"/>
                </a:solidFill>
                <a:latin typeface="Georgia" pitchFamily="34" charset="0"/>
                <a:ea typeface="Georgia" pitchFamily="34" charset="-122"/>
                <a:cs typeface="Georgia" pitchFamily="34" charset="-120"/>
              </a:rPr>
              <a:t>§410.010(G) requires the parcel configuration to be established </a:t>
            </a:r>
            <a:r>
              <a:rPr lang="en-US" sz="3150" b="1" dirty="0">
                <a:solidFill>
                  <a:srgbClr val="1C2530"/>
                </a:solidFill>
                <a:latin typeface="Georgia" pitchFamily="34" charset="0"/>
                <a:ea typeface="Georgia" pitchFamily="34" charset="-122"/>
                <a:cs typeface="Georgia" pitchFamily="34" charset="-120"/>
              </a:rPr>
              <a:t>before </a:t>
            </a:r>
            <a:r>
              <a:rPr lang="en-US" sz="3150" dirty="0">
                <a:solidFill>
                  <a:srgbClr val="1C2530"/>
                </a:solidFill>
                <a:latin typeface="Georgia" pitchFamily="34" charset="0"/>
                <a:ea typeface="Georgia" pitchFamily="34" charset="-122"/>
                <a:cs typeface="Georgia" pitchFamily="34" charset="-120"/>
              </a:rPr>
              <a:t>a completed site plan is reviewed. On June 11, 2026 the site plan was approved first — on lot lines that did not yet exist. The approval itself called the lots </a:t>
            </a:r>
            <a:r>
              <a:rPr lang="en-US" sz="3150" b="1" dirty="0">
                <a:solidFill>
                  <a:srgbClr val="1C2530"/>
                </a:solidFill>
                <a:latin typeface="Georgia" pitchFamily="34" charset="0"/>
                <a:ea typeface="Georgia" pitchFamily="34" charset="-122"/>
                <a:cs typeface="Georgia" pitchFamily="34" charset="-120"/>
              </a:rPr>
              <a:t>“conceptual.”</a:t>
            </a:r>
            <a:endParaRPr lang="en-US" sz="31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BFAF6"/>
        </a:solidFill>
        <a:effectLst/>
      </p:bgPr>
    </p:bg>
    <p:spTree>
      <p:nvGrpSpPr>
        <p:cNvPr id="1" name=""/>
        <p:cNvGrpSpPr/>
        <p:nvPr/>
      </p:nvGrpSpPr>
      <p:grpSpPr>
        <a:xfrm>
          <a:off x="0" y="0"/>
          <a:ext cx="0" cy="0"/>
          <a:chOff x="0" y="0"/>
          <a:chExt cx="0" cy="0"/>
        </a:xfrm>
      </p:grpSpPr>
      <p:sp>
        <p:nvSpPr>
          <p:cNvPr id="2" name="Shape 0"/>
          <p:cNvSpPr/>
          <p:nvPr/>
        </p:nvSpPr>
        <p:spPr>
          <a:xfrm>
            <a:off x="0" y="0"/>
            <a:ext cx="304800" cy="10287000"/>
          </a:xfrm>
          <a:prstGeom prst="rect">
            <a:avLst/>
          </a:prstGeom>
          <a:solidFill>
            <a:srgbClr val="8A1F1F"/>
          </a:solidFill>
          <a:ln/>
        </p:spPr>
        <p:txBody>
          <a:bodyPr/>
          <a:lstStyle/>
          <a:p>
            <a:endParaRPr lang="en-US"/>
          </a:p>
        </p:txBody>
      </p:sp>
      <p:sp>
        <p:nvSpPr>
          <p:cNvPr id="3" name="Text 1"/>
          <p:cNvSpPr/>
          <p:nvPr/>
        </p:nvSpPr>
        <p:spPr>
          <a:xfrm>
            <a:off x="1543050" y="2486422"/>
            <a:ext cx="17057370" cy="304800"/>
          </a:xfrm>
          <a:prstGeom prst="rect">
            <a:avLst/>
          </a:prstGeom>
          <a:noFill/>
          <a:ln/>
        </p:spPr>
        <p:txBody>
          <a:bodyPr wrap="square" lIns="25400" tIns="25400" rIns="25400" bIns="25400" rtlCol="0" anchor="t">
            <a:normAutofit lnSpcReduction="10000"/>
          </a:bodyPr>
          <a:lstStyle/>
          <a:p>
            <a:pPr marL="0" indent="0" algn="l">
              <a:buNone/>
            </a:pPr>
            <a:r>
              <a:rPr lang="en-US" sz="1800" b="1" kern="0" spc="288" dirty="0">
                <a:solidFill>
                  <a:srgbClr val="8A1F1F"/>
                </a:solidFill>
                <a:latin typeface="Arial" pitchFamily="34" charset="0"/>
                <a:ea typeface="Arial" pitchFamily="34" charset="-122"/>
                <a:cs typeface="Arial" pitchFamily="34" charset="-120"/>
              </a:rPr>
              <a:t>THE CONSEQUENCE IN ONE SENTENCE</a:t>
            </a:r>
            <a:endParaRPr lang="en-US" sz="1800" dirty="0"/>
          </a:p>
        </p:txBody>
      </p:sp>
      <p:sp>
        <p:nvSpPr>
          <p:cNvPr id="4" name="Text 2"/>
          <p:cNvSpPr/>
          <p:nvPr/>
        </p:nvSpPr>
        <p:spPr>
          <a:xfrm>
            <a:off x="1543050" y="3076972"/>
            <a:ext cx="15304770" cy="3275806"/>
          </a:xfrm>
          <a:prstGeom prst="rect">
            <a:avLst/>
          </a:prstGeom>
          <a:noFill/>
          <a:ln/>
        </p:spPr>
        <p:txBody>
          <a:bodyPr wrap="square" lIns="25400" tIns="25400" rIns="25400" bIns="25400" rtlCol="0" anchor="t">
            <a:normAutofit fontScale="92500" lnSpcReduction="10000"/>
          </a:bodyPr>
          <a:lstStyle/>
          <a:p>
            <a:pPr>
              <a:lnSpc>
                <a:spcPct val="112142"/>
              </a:lnSpc>
            </a:pPr>
            <a:r>
              <a:rPr lang="en-US" sz="4950" dirty="0">
                <a:solidFill>
                  <a:schemeClr val="accent1">
                    <a:lumMod val="75000"/>
                  </a:schemeClr>
                </a:solidFill>
                <a:latin typeface="Georgia" pitchFamily="34" charset="0"/>
                <a:ea typeface="Georgia" pitchFamily="34" charset="-122"/>
                <a:cs typeface="Georgia" pitchFamily="34" charset="-120"/>
              </a:rPr>
              <a:t>Because the plat is the </a:t>
            </a:r>
            <a:r>
              <a:rPr lang="en-US" sz="4950" b="1" dirty="0">
                <a:solidFill>
                  <a:schemeClr val="accent1">
                    <a:lumMod val="75000"/>
                  </a:schemeClr>
                </a:solidFill>
                <a:latin typeface="Georgia" pitchFamily="34" charset="0"/>
                <a:ea typeface="Georgia" pitchFamily="34" charset="-122"/>
                <a:cs typeface="Georgia" pitchFamily="34" charset="-120"/>
              </a:rPr>
              <a:t>condition </a:t>
            </a:r>
            <a:r>
              <a:rPr lang="en-US" sz="4950" dirty="0">
                <a:solidFill>
                  <a:schemeClr val="accent1">
                    <a:lumMod val="75000"/>
                  </a:schemeClr>
                </a:solidFill>
                <a:latin typeface="Georgia" pitchFamily="34" charset="0"/>
                <a:ea typeface="Georgia" pitchFamily="34" charset="-122"/>
                <a:cs typeface="Georgia" pitchFamily="34" charset="-120"/>
              </a:rPr>
              <a:t>attached to the June 11 approval, approving </a:t>
            </a:r>
            <a:r>
              <a:rPr lang="en-US" sz="5400" dirty="0">
                <a:solidFill>
                  <a:schemeClr val="accent1">
                    <a:lumMod val="75000"/>
                  </a:schemeClr>
                </a:solidFill>
              </a:rPr>
              <a:t>and recording it may be treated as completing that outstanding condition and allowing the earlier approval to move forward.</a:t>
            </a:r>
            <a:endParaRPr lang="en-US" sz="4950" dirty="0">
              <a:solidFill>
                <a:schemeClr val="accent1">
                  <a:lumMod val="75000"/>
                </a:schemeClr>
              </a:solidFill>
            </a:endParaRPr>
          </a:p>
        </p:txBody>
      </p:sp>
      <p:sp>
        <p:nvSpPr>
          <p:cNvPr id="5" name="Text 3"/>
          <p:cNvSpPr/>
          <p:nvPr/>
        </p:nvSpPr>
        <p:spPr>
          <a:xfrm>
            <a:off x="1543050" y="6695679"/>
            <a:ext cx="14716125" cy="1143000"/>
          </a:xfrm>
          <a:prstGeom prst="rect">
            <a:avLst/>
          </a:prstGeom>
          <a:noFill/>
          <a:ln/>
        </p:spPr>
        <p:txBody>
          <a:bodyPr wrap="square" lIns="25400" tIns="25400" rIns="25400" bIns="25400" rtlCol="0" anchor="t">
            <a:normAutofit lnSpcReduction="10000"/>
          </a:bodyPr>
          <a:lstStyle/>
          <a:p>
            <a:pPr marL="0" indent="0" algn="l">
              <a:lnSpc>
                <a:spcPct val="127941"/>
              </a:lnSpc>
              <a:buNone/>
            </a:pPr>
            <a:r>
              <a:rPr lang="en-US" sz="3000" dirty="0">
                <a:solidFill>
                  <a:srgbClr val="33404D"/>
                </a:solidFill>
                <a:latin typeface="Georgia" pitchFamily="34" charset="0"/>
                <a:ea typeface="Georgia" pitchFamily="34" charset="-122"/>
                <a:cs typeface="Georgia" pitchFamily="34" charset="-120"/>
              </a:rPr>
              <a:t>And that plan is incomplete: no fuel storage, no structure heights, no processing equipment, and no containment where trucks load and are cleaned.</a:t>
            </a:r>
            <a:endParaRPr lang="en-US" sz="3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1EA"/>
        </a:solidFill>
        <a:effectLst/>
      </p:bgPr>
    </p:bg>
    <p:spTree>
      <p:nvGrpSpPr>
        <p:cNvPr id="1" name=""/>
        <p:cNvGrpSpPr/>
        <p:nvPr/>
      </p:nvGrpSpPr>
      <p:grpSpPr>
        <a:xfrm>
          <a:off x="0" y="0"/>
          <a:ext cx="0" cy="0"/>
          <a:chOff x="0" y="0"/>
          <a:chExt cx="0" cy="0"/>
        </a:xfrm>
      </p:grpSpPr>
      <p:sp>
        <p:nvSpPr>
          <p:cNvPr id="2" name="Text 0"/>
          <p:cNvSpPr/>
          <p:nvPr/>
        </p:nvSpPr>
        <p:spPr>
          <a:xfrm>
            <a:off x="1238250" y="1924546"/>
            <a:ext cx="17392650" cy="304800"/>
          </a:xfrm>
          <a:prstGeom prst="rect">
            <a:avLst/>
          </a:prstGeom>
          <a:noFill/>
          <a:ln/>
        </p:spPr>
        <p:txBody>
          <a:bodyPr wrap="square" lIns="25400" tIns="25400" rIns="25400" bIns="25400" rtlCol="0" anchor="t">
            <a:normAutofit lnSpcReduction="10000"/>
          </a:bodyPr>
          <a:lstStyle/>
          <a:p>
            <a:pPr marL="0" indent="0" algn="l">
              <a:buNone/>
            </a:pPr>
            <a:r>
              <a:rPr lang="en-US" sz="1800" b="1" kern="0" spc="288" dirty="0">
                <a:solidFill>
                  <a:srgbClr val="C2703D"/>
                </a:solidFill>
                <a:latin typeface="Arial" pitchFamily="34" charset="0"/>
                <a:ea typeface="Arial" pitchFamily="34" charset="-122"/>
                <a:cs typeface="Arial" pitchFamily="34" charset="-120"/>
              </a:rPr>
              <a:t>THE PLAN IS STILL UNKNOWN AND STILL CHANGING</a:t>
            </a:r>
            <a:endParaRPr lang="en-US" sz="1800" dirty="0"/>
          </a:p>
        </p:txBody>
      </p:sp>
      <p:sp>
        <p:nvSpPr>
          <p:cNvPr id="3" name="Shape 1"/>
          <p:cNvSpPr/>
          <p:nvPr/>
        </p:nvSpPr>
        <p:spPr>
          <a:xfrm>
            <a:off x="1238250" y="2534146"/>
            <a:ext cx="7781925" cy="2017911"/>
          </a:xfrm>
          <a:prstGeom prst="rect">
            <a:avLst/>
          </a:prstGeom>
          <a:solidFill>
            <a:srgbClr val="FFFFFF"/>
          </a:solidFill>
          <a:ln/>
        </p:spPr>
        <p:txBody>
          <a:bodyPr/>
          <a:lstStyle/>
          <a:p>
            <a:endParaRPr lang="en-US"/>
          </a:p>
        </p:txBody>
      </p:sp>
      <p:sp>
        <p:nvSpPr>
          <p:cNvPr id="4" name="Shape 2"/>
          <p:cNvSpPr/>
          <p:nvPr/>
        </p:nvSpPr>
        <p:spPr>
          <a:xfrm>
            <a:off x="1238250" y="2534146"/>
            <a:ext cx="7781925" cy="76200"/>
          </a:xfrm>
          <a:prstGeom prst="rect">
            <a:avLst/>
          </a:prstGeom>
          <a:solidFill>
            <a:srgbClr val="1F3A5F"/>
          </a:solidFill>
          <a:ln/>
        </p:spPr>
        <p:txBody>
          <a:bodyPr/>
          <a:lstStyle/>
          <a:p>
            <a:endParaRPr lang="en-US"/>
          </a:p>
        </p:txBody>
      </p:sp>
      <p:sp>
        <p:nvSpPr>
          <p:cNvPr id="5" name="Text 3"/>
          <p:cNvSpPr/>
          <p:nvPr/>
        </p:nvSpPr>
        <p:spPr>
          <a:xfrm>
            <a:off x="1581150" y="2896096"/>
            <a:ext cx="7805738" cy="38735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F3A5F"/>
                </a:solidFill>
                <a:latin typeface="Arial" pitchFamily="34" charset="0"/>
                <a:ea typeface="Arial" pitchFamily="34" charset="-122"/>
                <a:cs typeface="Arial" pitchFamily="34" charset="-120"/>
              </a:rPr>
              <a:t>July 2026</a:t>
            </a:r>
            <a:endParaRPr lang="en-US" sz="2400" dirty="0"/>
          </a:p>
        </p:txBody>
      </p:sp>
      <p:sp>
        <p:nvSpPr>
          <p:cNvPr id="6" name="Text 4"/>
          <p:cNvSpPr/>
          <p:nvPr/>
        </p:nvSpPr>
        <p:spPr>
          <a:xfrm>
            <a:off x="1581150" y="3359646"/>
            <a:ext cx="7805738" cy="491430"/>
          </a:xfrm>
          <a:prstGeom prst="rect">
            <a:avLst/>
          </a:prstGeom>
          <a:noFill/>
          <a:ln/>
        </p:spPr>
        <p:txBody>
          <a:bodyPr wrap="square" lIns="25400" tIns="25400" rIns="25400" bIns="25400" rtlCol="0" anchor="t">
            <a:normAutofit lnSpcReduction="10000"/>
          </a:bodyPr>
          <a:lstStyle/>
          <a:p>
            <a:pPr marL="0" indent="0" algn="l">
              <a:lnSpc>
                <a:spcPct val="123103"/>
              </a:lnSpc>
              <a:buNone/>
            </a:pPr>
            <a:r>
              <a:rPr lang="en-US" sz="2550" dirty="0">
                <a:solidFill>
                  <a:srgbClr val="1C2530"/>
                </a:solidFill>
                <a:latin typeface="Georgia" pitchFamily="34" charset="0"/>
                <a:ea typeface="Georgia" pitchFamily="34" charset="-122"/>
                <a:cs typeface="Georgia" pitchFamily="34" charset="-120"/>
              </a:rPr>
              <a:t>The entrances were </a:t>
            </a:r>
            <a:r>
              <a:rPr lang="en-US" sz="2550" b="1" dirty="0">
                <a:solidFill>
                  <a:srgbClr val="1C2530"/>
                </a:solidFill>
                <a:latin typeface="Georgia" pitchFamily="34" charset="0"/>
                <a:ea typeface="Georgia" pitchFamily="34" charset="-122"/>
                <a:cs typeface="Georgia" pitchFamily="34" charset="-120"/>
              </a:rPr>
              <a:t>redrawn </a:t>
            </a:r>
            <a:r>
              <a:rPr lang="en-US" sz="2550" dirty="0">
                <a:solidFill>
                  <a:srgbClr val="1C2530"/>
                </a:solidFill>
                <a:latin typeface="Georgia" pitchFamily="34" charset="0"/>
                <a:ea typeface="Georgia" pitchFamily="34" charset="-122"/>
                <a:cs typeface="Georgia" pitchFamily="34" charset="-120"/>
              </a:rPr>
              <a:t>— after the vote.</a:t>
            </a:r>
            <a:endParaRPr lang="en-US" sz="2550" dirty="0"/>
          </a:p>
        </p:txBody>
      </p:sp>
      <p:sp>
        <p:nvSpPr>
          <p:cNvPr id="7" name="Shape 5"/>
          <p:cNvSpPr/>
          <p:nvPr/>
        </p:nvSpPr>
        <p:spPr>
          <a:xfrm>
            <a:off x="9267825" y="2534146"/>
            <a:ext cx="7781925" cy="2017911"/>
          </a:xfrm>
          <a:prstGeom prst="rect">
            <a:avLst/>
          </a:prstGeom>
          <a:solidFill>
            <a:srgbClr val="FFFFFF"/>
          </a:solidFill>
          <a:ln/>
        </p:spPr>
        <p:txBody>
          <a:bodyPr/>
          <a:lstStyle/>
          <a:p>
            <a:endParaRPr lang="en-US"/>
          </a:p>
        </p:txBody>
      </p:sp>
      <p:sp>
        <p:nvSpPr>
          <p:cNvPr id="8" name="Shape 6"/>
          <p:cNvSpPr/>
          <p:nvPr/>
        </p:nvSpPr>
        <p:spPr>
          <a:xfrm>
            <a:off x="9267825" y="2534146"/>
            <a:ext cx="7781925" cy="76200"/>
          </a:xfrm>
          <a:prstGeom prst="rect">
            <a:avLst/>
          </a:prstGeom>
          <a:solidFill>
            <a:srgbClr val="1F3A5F"/>
          </a:solidFill>
          <a:ln/>
        </p:spPr>
        <p:txBody>
          <a:bodyPr/>
          <a:lstStyle/>
          <a:p>
            <a:endParaRPr lang="en-US"/>
          </a:p>
        </p:txBody>
      </p:sp>
      <p:sp>
        <p:nvSpPr>
          <p:cNvPr id="9" name="Text 7"/>
          <p:cNvSpPr/>
          <p:nvPr/>
        </p:nvSpPr>
        <p:spPr>
          <a:xfrm>
            <a:off x="9610725" y="2896096"/>
            <a:ext cx="7805738" cy="38735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F3A5F"/>
                </a:solidFill>
                <a:latin typeface="Arial" pitchFamily="34" charset="0"/>
                <a:ea typeface="Arial" pitchFamily="34" charset="-122"/>
                <a:cs typeface="Arial" pitchFamily="34" charset="-120"/>
              </a:rPr>
              <a:t>August 6, 2026</a:t>
            </a:r>
            <a:endParaRPr lang="en-US" sz="2400" dirty="0"/>
          </a:p>
        </p:txBody>
      </p:sp>
      <p:sp>
        <p:nvSpPr>
          <p:cNvPr id="10" name="Text 8"/>
          <p:cNvSpPr/>
          <p:nvPr/>
        </p:nvSpPr>
        <p:spPr>
          <a:xfrm>
            <a:off x="9610725" y="3359646"/>
            <a:ext cx="7309009" cy="944761"/>
          </a:xfrm>
          <a:prstGeom prst="rect">
            <a:avLst/>
          </a:prstGeom>
          <a:noFill/>
          <a:ln/>
        </p:spPr>
        <p:txBody>
          <a:bodyPr wrap="square" lIns="25400" tIns="25400" rIns="25400" bIns="25400" rtlCol="0" anchor="t">
            <a:normAutofit lnSpcReduction="10000"/>
          </a:bodyPr>
          <a:lstStyle/>
          <a:p>
            <a:pPr marL="0" indent="0" algn="l">
              <a:lnSpc>
                <a:spcPct val="123103"/>
              </a:lnSpc>
              <a:buNone/>
            </a:pPr>
            <a:r>
              <a:rPr lang="en-US" sz="2550" dirty="0">
                <a:solidFill>
                  <a:srgbClr val="1C2530"/>
                </a:solidFill>
                <a:latin typeface="Georgia" pitchFamily="34" charset="0"/>
                <a:ea typeface="Georgia" pitchFamily="34" charset="-122"/>
                <a:cs typeface="Georgia" pitchFamily="34" charset="-120"/>
              </a:rPr>
              <a:t>A </a:t>
            </a:r>
            <a:r>
              <a:rPr lang="en-US" sz="2550" b="1" dirty="0">
                <a:solidFill>
                  <a:srgbClr val="1C2530"/>
                </a:solidFill>
                <a:latin typeface="Georgia" pitchFamily="34" charset="0"/>
                <a:ea typeface="Georgia" pitchFamily="34" charset="-122"/>
                <a:cs typeface="Georgia" pitchFamily="34" charset="-120"/>
              </a:rPr>
              <a:t>new final plat </a:t>
            </a:r>
            <a:r>
              <a:rPr lang="en-US" sz="2550" dirty="0">
                <a:solidFill>
                  <a:srgbClr val="1C2530"/>
                </a:solidFill>
                <a:latin typeface="Georgia" pitchFamily="34" charset="0"/>
                <a:ea typeface="Georgia" pitchFamily="34" charset="-122"/>
                <a:cs typeface="Georgia" pitchFamily="34" charset="-120"/>
              </a:rPr>
              <a:t>was produced. Neither was before the Board.</a:t>
            </a:r>
            <a:endParaRPr lang="en-US" sz="2550" dirty="0"/>
          </a:p>
        </p:txBody>
      </p:sp>
      <p:sp>
        <p:nvSpPr>
          <p:cNvPr id="11" name="Shape 9"/>
          <p:cNvSpPr/>
          <p:nvPr/>
        </p:nvSpPr>
        <p:spPr>
          <a:xfrm>
            <a:off x="1238250" y="4799707"/>
            <a:ext cx="7781925" cy="2017911"/>
          </a:xfrm>
          <a:prstGeom prst="rect">
            <a:avLst/>
          </a:prstGeom>
          <a:solidFill>
            <a:srgbClr val="FFFFFF"/>
          </a:solidFill>
          <a:ln/>
        </p:spPr>
        <p:txBody>
          <a:bodyPr/>
          <a:lstStyle/>
          <a:p>
            <a:endParaRPr lang="en-US"/>
          </a:p>
        </p:txBody>
      </p:sp>
      <p:sp>
        <p:nvSpPr>
          <p:cNvPr id="12" name="Shape 10"/>
          <p:cNvSpPr/>
          <p:nvPr/>
        </p:nvSpPr>
        <p:spPr>
          <a:xfrm>
            <a:off x="1238250" y="4799707"/>
            <a:ext cx="7781925" cy="76200"/>
          </a:xfrm>
          <a:prstGeom prst="rect">
            <a:avLst/>
          </a:prstGeom>
          <a:solidFill>
            <a:srgbClr val="8A1F1F"/>
          </a:solidFill>
          <a:ln/>
        </p:spPr>
        <p:txBody>
          <a:bodyPr/>
          <a:lstStyle/>
          <a:p>
            <a:endParaRPr lang="en-US"/>
          </a:p>
        </p:txBody>
      </p:sp>
      <p:sp>
        <p:nvSpPr>
          <p:cNvPr id="13" name="Text 11"/>
          <p:cNvSpPr/>
          <p:nvPr/>
        </p:nvSpPr>
        <p:spPr>
          <a:xfrm>
            <a:off x="1581150" y="5161657"/>
            <a:ext cx="7805738" cy="38735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8A1F1F"/>
                </a:solidFill>
                <a:latin typeface="Arial" pitchFamily="34" charset="0"/>
                <a:ea typeface="Arial" pitchFamily="34" charset="-122"/>
                <a:cs typeface="Arial" pitchFamily="34" charset="-120"/>
              </a:rPr>
              <a:t>July 15, 2026</a:t>
            </a:r>
            <a:endParaRPr lang="en-US" sz="2400" dirty="0"/>
          </a:p>
        </p:txBody>
      </p:sp>
      <p:sp>
        <p:nvSpPr>
          <p:cNvPr id="14" name="Text 12"/>
          <p:cNvSpPr/>
          <p:nvPr/>
        </p:nvSpPr>
        <p:spPr>
          <a:xfrm>
            <a:off x="1581150" y="5625207"/>
            <a:ext cx="7309009" cy="944761"/>
          </a:xfrm>
          <a:prstGeom prst="rect">
            <a:avLst/>
          </a:prstGeom>
          <a:noFill/>
          <a:ln/>
        </p:spPr>
        <p:txBody>
          <a:bodyPr wrap="square" lIns="25400" tIns="25400" rIns="25400" bIns="25400" rtlCol="0" anchor="t">
            <a:normAutofit lnSpcReduction="10000"/>
          </a:bodyPr>
          <a:lstStyle/>
          <a:p>
            <a:pPr marL="0" indent="0" algn="l">
              <a:lnSpc>
                <a:spcPct val="123103"/>
              </a:lnSpc>
              <a:buNone/>
            </a:pPr>
            <a:r>
              <a:rPr lang="en-US" sz="2550" dirty="0">
                <a:solidFill>
                  <a:srgbClr val="1C2530"/>
                </a:solidFill>
                <a:latin typeface="Georgia" pitchFamily="34" charset="0"/>
                <a:ea typeface="Georgia" pitchFamily="34" charset="-122"/>
                <a:cs typeface="Georgia" pitchFamily="34" charset="-120"/>
              </a:rPr>
              <a:t>The City’s own inspector found items that </a:t>
            </a:r>
            <a:r>
              <a:rPr lang="en-US" sz="2550" b="1" dirty="0">
                <a:solidFill>
                  <a:srgbClr val="1C2530"/>
                </a:solidFill>
                <a:latin typeface="Georgia" pitchFamily="34" charset="0"/>
                <a:ea typeface="Georgia" pitchFamily="34" charset="-122"/>
                <a:cs typeface="Georgia" pitchFamily="34" charset="-120"/>
              </a:rPr>
              <a:t>“cannot be verified from the plat alone.”</a:t>
            </a:r>
            <a:endParaRPr lang="en-US" sz="2550" dirty="0"/>
          </a:p>
        </p:txBody>
      </p:sp>
      <p:sp>
        <p:nvSpPr>
          <p:cNvPr id="15" name="Shape 13"/>
          <p:cNvSpPr/>
          <p:nvPr/>
        </p:nvSpPr>
        <p:spPr>
          <a:xfrm>
            <a:off x="9267825" y="4799707"/>
            <a:ext cx="7781925" cy="2017911"/>
          </a:xfrm>
          <a:prstGeom prst="rect">
            <a:avLst/>
          </a:prstGeom>
          <a:solidFill>
            <a:srgbClr val="FFFFFF"/>
          </a:solidFill>
          <a:ln/>
        </p:spPr>
        <p:txBody>
          <a:bodyPr/>
          <a:lstStyle/>
          <a:p>
            <a:endParaRPr lang="en-US"/>
          </a:p>
        </p:txBody>
      </p:sp>
      <p:sp>
        <p:nvSpPr>
          <p:cNvPr id="16" name="Shape 14"/>
          <p:cNvSpPr/>
          <p:nvPr/>
        </p:nvSpPr>
        <p:spPr>
          <a:xfrm>
            <a:off x="9267825" y="4799707"/>
            <a:ext cx="7781925" cy="76200"/>
          </a:xfrm>
          <a:prstGeom prst="rect">
            <a:avLst/>
          </a:prstGeom>
          <a:solidFill>
            <a:srgbClr val="2F6B4F"/>
          </a:solidFill>
          <a:ln/>
        </p:spPr>
        <p:txBody>
          <a:bodyPr/>
          <a:lstStyle/>
          <a:p>
            <a:endParaRPr lang="en-US"/>
          </a:p>
        </p:txBody>
      </p:sp>
      <p:sp>
        <p:nvSpPr>
          <p:cNvPr id="17" name="Text 15"/>
          <p:cNvSpPr/>
          <p:nvPr/>
        </p:nvSpPr>
        <p:spPr>
          <a:xfrm>
            <a:off x="9610725" y="5161657"/>
            <a:ext cx="7805738" cy="38735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2F6B4F"/>
                </a:solidFill>
                <a:latin typeface="Arial" pitchFamily="34" charset="0"/>
                <a:ea typeface="Arial" pitchFamily="34" charset="-122"/>
                <a:cs typeface="Arial" pitchFamily="34" charset="-120"/>
              </a:rPr>
              <a:t>August 17, 2026</a:t>
            </a:r>
            <a:endParaRPr lang="en-US" sz="2400" dirty="0"/>
          </a:p>
        </p:txBody>
      </p:sp>
      <p:sp>
        <p:nvSpPr>
          <p:cNvPr id="18" name="Text 16"/>
          <p:cNvSpPr/>
          <p:nvPr/>
        </p:nvSpPr>
        <p:spPr>
          <a:xfrm>
            <a:off x="9610725" y="5625207"/>
            <a:ext cx="7309009" cy="944761"/>
          </a:xfrm>
          <a:prstGeom prst="rect">
            <a:avLst/>
          </a:prstGeom>
          <a:noFill/>
          <a:ln/>
        </p:spPr>
        <p:txBody>
          <a:bodyPr wrap="square" lIns="25400" tIns="25400" rIns="25400" bIns="25400" rtlCol="0" anchor="t">
            <a:normAutofit lnSpcReduction="10000"/>
          </a:bodyPr>
          <a:lstStyle/>
          <a:p>
            <a:pPr marL="0" indent="0" algn="l">
              <a:lnSpc>
                <a:spcPct val="123103"/>
              </a:lnSpc>
              <a:buNone/>
            </a:pPr>
            <a:r>
              <a:rPr lang="en-US" sz="2550" dirty="0">
                <a:solidFill>
                  <a:srgbClr val="1C2530"/>
                </a:solidFill>
                <a:latin typeface="Georgia" pitchFamily="34" charset="0"/>
                <a:ea typeface="Georgia" pitchFamily="34" charset="-122"/>
                <a:cs typeface="Georgia" pitchFamily="34" charset="-120"/>
              </a:rPr>
              <a:t>The Commission </a:t>
            </a:r>
            <a:r>
              <a:rPr lang="en-US" sz="2550" b="1" dirty="0">
                <a:solidFill>
                  <a:srgbClr val="1C2530"/>
                </a:solidFill>
                <a:latin typeface="Georgia" pitchFamily="34" charset="0"/>
                <a:ea typeface="Georgia" pitchFamily="34" charset="-122"/>
                <a:cs typeface="Georgia" pitchFamily="34" charset="-120"/>
              </a:rPr>
              <a:t>agreed to continue to review </a:t>
            </a:r>
            <a:r>
              <a:rPr lang="en-US" sz="2550" dirty="0">
                <a:solidFill>
                  <a:srgbClr val="1C2530"/>
                </a:solidFill>
                <a:latin typeface="Georgia" pitchFamily="34" charset="0"/>
                <a:ea typeface="Georgia" pitchFamily="34" charset="-122"/>
                <a:cs typeface="Georgia" pitchFamily="34" charset="-120"/>
              </a:rPr>
              <a:t>— the opportunity to verify all of it.</a:t>
            </a:r>
            <a:endParaRPr lang="en-US" sz="2550" dirty="0"/>
          </a:p>
        </p:txBody>
      </p:sp>
      <p:sp>
        <p:nvSpPr>
          <p:cNvPr id="19" name="Text 17"/>
          <p:cNvSpPr/>
          <p:nvPr/>
        </p:nvSpPr>
        <p:spPr>
          <a:xfrm>
            <a:off x="1238250" y="7179568"/>
            <a:ext cx="16285845" cy="1220986"/>
          </a:xfrm>
          <a:prstGeom prst="rect">
            <a:avLst/>
          </a:prstGeom>
          <a:noFill/>
          <a:ln/>
        </p:spPr>
        <p:txBody>
          <a:bodyPr wrap="square" lIns="25400" tIns="25400" rIns="25400" bIns="25400" rtlCol="0" anchor="t">
            <a:normAutofit lnSpcReduction="10000"/>
          </a:bodyPr>
          <a:lstStyle/>
          <a:p>
            <a:pPr marL="0" indent="0" algn="l">
              <a:lnSpc>
                <a:spcPct val="119423"/>
              </a:lnSpc>
              <a:buNone/>
            </a:pPr>
            <a:r>
              <a:rPr lang="en-US" sz="3450" b="1" dirty="0">
                <a:solidFill>
                  <a:srgbClr val="1F3A5F"/>
                </a:solidFill>
                <a:latin typeface="Georgia" pitchFamily="34" charset="0"/>
                <a:ea typeface="Georgia" pitchFamily="34" charset="-122"/>
                <a:cs typeface="Georgia" pitchFamily="34" charset="-120"/>
              </a:rPr>
              <a:t>A boundary fixed permanently against a plan that is still in motion fixes the wrong thing.</a:t>
            </a:r>
            <a:endParaRPr lang="en-US" sz="34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F1EA"/>
        </a:solidFill>
        <a:effectLst/>
      </p:bgPr>
    </p:bg>
    <p:spTree>
      <p:nvGrpSpPr>
        <p:cNvPr id="1" name=""/>
        <p:cNvGrpSpPr/>
        <p:nvPr/>
      </p:nvGrpSpPr>
      <p:grpSpPr>
        <a:xfrm>
          <a:off x="0" y="0"/>
          <a:ext cx="0" cy="0"/>
          <a:chOff x="0" y="0"/>
          <a:chExt cx="0" cy="0"/>
        </a:xfrm>
      </p:grpSpPr>
      <p:sp>
        <p:nvSpPr>
          <p:cNvPr id="2" name="Text 0"/>
          <p:cNvSpPr/>
          <p:nvPr/>
        </p:nvSpPr>
        <p:spPr>
          <a:xfrm>
            <a:off x="1238250" y="1762125"/>
            <a:ext cx="16285845" cy="1504950"/>
          </a:xfrm>
          <a:prstGeom prst="rect">
            <a:avLst/>
          </a:prstGeom>
          <a:noFill/>
          <a:ln/>
        </p:spPr>
        <p:txBody>
          <a:bodyPr wrap="square" lIns="25400" tIns="25400" rIns="25400" bIns="25400" rtlCol="0" anchor="t">
            <a:normAutofit lnSpcReduction="10000"/>
          </a:bodyPr>
          <a:lstStyle/>
          <a:p>
            <a:pPr marL="0" indent="0" algn="l">
              <a:lnSpc>
                <a:spcPct val="96250"/>
              </a:lnSpc>
              <a:buNone/>
            </a:pPr>
            <a:r>
              <a:rPr lang="en-US" sz="5250" b="1" dirty="0">
                <a:solidFill>
                  <a:srgbClr val="1F3A5F"/>
                </a:solidFill>
                <a:latin typeface="Arial" pitchFamily="34" charset="0"/>
                <a:ea typeface="Arial" pitchFamily="34" charset="-122"/>
                <a:cs typeface="Arial" pitchFamily="34" charset="-120"/>
              </a:rPr>
              <a:t>Each change carried forward becomes an approval no one voted on</a:t>
            </a:r>
            <a:endParaRPr lang="en-US" sz="5250" dirty="0"/>
          </a:p>
        </p:txBody>
      </p:sp>
      <p:sp>
        <p:nvSpPr>
          <p:cNvPr id="3" name="Text 1"/>
          <p:cNvSpPr/>
          <p:nvPr/>
        </p:nvSpPr>
        <p:spPr>
          <a:xfrm>
            <a:off x="1238250" y="3552825"/>
            <a:ext cx="14912340" cy="2324100"/>
          </a:xfrm>
          <a:prstGeom prst="rect">
            <a:avLst/>
          </a:prstGeom>
          <a:noFill/>
          <a:ln/>
        </p:spPr>
        <p:txBody>
          <a:bodyPr wrap="square" lIns="25400" tIns="25400" rIns="25400" bIns="25400" rtlCol="0" anchor="t">
            <a:normAutofit lnSpcReduction="10000"/>
          </a:bodyPr>
          <a:lstStyle/>
          <a:p>
            <a:pPr marL="0" indent="0" algn="l">
              <a:lnSpc>
                <a:spcPct val="132353"/>
              </a:lnSpc>
              <a:buNone/>
            </a:pPr>
            <a:r>
              <a:rPr lang="en-US" sz="3000" dirty="0">
                <a:solidFill>
                  <a:srgbClr val="1C2530"/>
                </a:solidFill>
                <a:latin typeface="Georgia" pitchFamily="34" charset="0"/>
                <a:ea typeface="Georgia" pitchFamily="34" charset="-122"/>
                <a:cs typeface="Georgia" pitchFamily="34" charset="-120"/>
              </a:rPr>
              <a:t>The June 11 approval attached to a plan. Every revision since has ridden on that same approval without a new vote — new entrances, a reissued plat, a classification never confirmed in writing, gravel surfacing, equipment disclosed to the State but absent from the plan, a road width resting on an unfinished study.</a:t>
            </a:r>
            <a:endParaRPr lang="en-US" sz="3000" dirty="0"/>
          </a:p>
        </p:txBody>
      </p:sp>
      <p:sp>
        <p:nvSpPr>
          <p:cNvPr id="4" name="Shape 2"/>
          <p:cNvSpPr/>
          <p:nvPr/>
        </p:nvSpPr>
        <p:spPr>
          <a:xfrm>
            <a:off x="1238250" y="6181725"/>
            <a:ext cx="15811500" cy="2343150"/>
          </a:xfrm>
          <a:prstGeom prst="rect">
            <a:avLst/>
          </a:prstGeom>
          <a:solidFill>
            <a:srgbClr val="FFFFFF"/>
          </a:solidFill>
          <a:ln/>
        </p:spPr>
        <p:txBody>
          <a:bodyPr/>
          <a:lstStyle/>
          <a:p>
            <a:endParaRPr lang="en-US"/>
          </a:p>
        </p:txBody>
      </p:sp>
      <p:sp>
        <p:nvSpPr>
          <p:cNvPr id="5" name="Shape 3"/>
          <p:cNvSpPr/>
          <p:nvPr/>
        </p:nvSpPr>
        <p:spPr>
          <a:xfrm>
            <a:off x="1238250" y="6181725"/>
            <a:ext cx="114300" cy="2343150"/>
          </a:xfrm>
          <a:prstGeom prst="rect">
            <a:avLst/>
          </a:prstGeom>
          <a:solidFill>
            <a:srgbClr val="8A1F1F"/>
          </a:solidFill>
          <a:ln/>
        </p:spPr>
        <p:txBody>
          <a:bodyPr/>
          <a:lstStyle/>
          <a:p>
            <a:endParaRPr lang="en-US"/>
          </a:p>
        </p:txBody>
      </p:sp>
      <p:sp>
        <p:nvSpPr>
          <p:cNvPr id="6" name="Text 4"/>
          <p:cNvSpPr/>
          <p:nvPr/>
        </p:nvSpPr>
        <p:spPr>
          <a:xfrm>
            <a:off x="1771650" y="6524625"/>
            <a:ext cx="15333345" cy="1695450"/>
          </a:xfrm>
          <a:prstGeom prst="rect">
            <a:avLst/>
          </a:prstGeom>
          <a:noFill/>
          <a:ln/>
        </p:spPr>
        <p:txBody>
          <a:bodyPr wrap="square" lIns="25400" tIns="25400" rIns="25400" bIns="25400" rtlCol="0" anchor="t">
            <a:normAutofit lnSpcReduction="10000"/>
          </a:bodyPr>
          <a:lstStyle/>
          <a:p>
            <a:pPr marL="0" indent="0" algn="l">
              <a:lnSpc>
                <a:spcPct val="127941"/>
              </a:lnSpc>
              <a:buNone/>
            </a:pPr>
            <a:r>
              <a:rPr lang="en-US" sz="3000" dirty="0">
                <a:solidFill>
                  <a:srgbClr val="1C2530"/>
                </a:solidFill>
                <a:highlight>
                  <a:srgbClr val="FFFFFF"/>
                </a:highlight>
                <a:latin typeface="Georgia" pitchFamily="34" charset="0"/>
                <a:ea typeface="Georgia" pitchFamily="34" charset="-122"/>
                <a:cs typeface="Georgia" pitchFamily="34" charset="-120"/>
              </a:rPr>
              <a:t>Each is </a:t>
            </a:r>
            <a:r>
              <a:rPr lang="en-US" sz="3000" b="1" dirty="0">
                <a:solidFill>
                  <a:srgbClr val="1C2530"/>
                </a:solidFill>
                <a:latin typeface="Georgia" pitchFamily="34" charset="0"/>
                <a:ea typeface="Georgia" pitchFamily="34" charset="-122"/>
                <a:cs typeface="Georgia" pitchFamily="34" charset="-120"/>
              </a:rPr>
              <a:t>settled by implication </a:t>
            </a:r>
            <a:r>
              <a:rPr lang="en-US" sz="3000" dirty="0">
                <a:solidFill>
                  <a:srgbClr val="1C2530"/>
                </a:solidFill>
                <a:highlight>
                  <a:srgbClr val="FFFFFF"/>
                </a:highlight>
                <a:latin typeface="Georgia" pitchFamily="34" charset="0"/>
                <a:ea typeface="Georgia" pitchFamily="34" charset="-122"/>
                <a:cs typeface="Georgia" pitchFamily="34" charset="-120"/>
              </a:rPr>
              <a:t>the moment the plat is recorded. No one intended this — it follows from the order the steps were taken. But the effect is the same as a decision: </a:t>
            </a:r>
            <a:r>
              <a:rPr lang="en-US" sz="3000" b="1" dirty="0">
                <a:solidFill>
                  <a:srgbClr val="1C2530"/>
                </a:solidFill>
                <a:latin typeface="Georgia" pitchFamily="34" charset="0"/>
                <a:ea typeface="Georgia" pitchFamily="34" charset="-122"/>
                <a:cs typeface="Georgia" pitchFamily="34" charset="-120"/>
              </a:rPr>
              <a:t>items get approved without ever having been considered.</a:t>
            </a:r>
            <a:endParaRPr lang="en-US" sz="3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3000" y="1950343"/>
            <a:ext cx="17602200" cy="708620"/>
          </a:xfrm>
          <a:prstGeom prst="rect">
            <a:avLst/>
          </a:prstGeom>
          <a:noFill/>
          <a:ln/>
        </p:spPr>
        <p:txBody>
          <a:bodyPr wrap="square" lIns="25400" tIns="25400" rIns="25400" bIns="25400" rtlCol="0" anchor="t">
            <a:normAutofit lnSpcReduction="10000"/>
          </a:bodyPr>
          <a:lstStyle/>
          <a:p>
            <a:pPr marL="0" indent="0" algn="l">
              <a:lnSpc>
                <a:spcPct val="96000"/>
              </a:lnSpc>
              <a:buNone/>
            </a:pPr>
            <a:r>
              <a:rPr lang="en-US" sz="4800" b="1" dirty="0">
                <a:solidFill>
                  <a:srgbClr val="1F3A5F"/>
                </a:solidFill>
                <a:latin typeface="Arial" pitchFamily="34" charset="0"/>
                <a:ea typeface="Arial" pitchFamily="34" charset="-122"/>
                <a:cs typeface="Arial" pitchFamily="34" charset="-120"/>
              </a:rPr>
              <a:t>How we know the plan is incomplete</a:t>
            </a:r>
            <a:endParaRPr lang="en-US" sz="4800" dirty="0"/>
          </a:p>
        </p:txBody>
      </p:sp>
      <p:sp>
        <p:nvSpPr>
          <p:cNvPr id="3" name="Text 1"/>
          <p:cNvSpPr/>
          <p:nvPr/>
        </p:nvSpPr>
        <p:spPr>
          <a:xfrm>
            <a:off x="1143000" y="2773263"/>
            <a:ext cx="17602200" cy="457200"/>
          </a:xfrm>
          <a:prstGeom prst="rect">
            <a:avLst/>
          </a:prstGeom>
          <a:noFill/>
          <a:ln/>
        </p:spPr>
        <p:txBody>
          <a:bodyPr wrap="square" lIns="25400" tIns="25400" rIns="25400" bIns="25400" rtlCol="0" anchor="t">
            <a:normAutofit/>
          </a:bodyPr>
          <a:lstStyle/>
          <a:p>
            <a:pPr marL="0" indent="0" algn="l">
              <a:buNone/>
            </a:pPr>
            <a:r>
              <a:rPr lang="en-US" sz="2400" dirty="0">
                <a:solidFill>
                  <a:srgbClr val="5A6675"/>
                </a:solidFill>
                <a:latin typeface="Georgia" pitchFamily="34" charset="0"/>
                <a:ea typeface="Georgia" pitchFamily="34" charset="-122"/>
                <a:cs typeface="Georgia" pitchFamily="34" charset="-120"/>
              </a:rPr>
              <a:t>Four checks anyone can make from documents the City already holds.</a:t>
            </a:r>
            <a:endParaRPr lang="en-US" sz="2400" dirty="0"/>
          </a:p>
        </p:txBody>
      </p:sp>
      <p:sp>
        <p:nvSpPr>
          <p:cNvPr id="4" name="Shape 2"/>
          <p:cNvSpPr/>
          <p:nvPr/>
        </p:nvSpPr>
        <p:spPr>
          <a:xfrm>
            <a:off x="1143000" y="3516213"/>
            <a:ext cx="7886700" cy="2295922"/>
          </a:xfrm>
          <a:prstGeom prst="rect">
            <a:avLst/>
          </a:prstGeom>
          <a:solidFill>
            <a:srgbClr val="FBFAF6"/>
          </a:solidFill>
          <a:ln w="19050">
            <a:solidFill>
              <a:srgbClr val="D8D2C4"/>
            </a:solidFill>
            <a:prstDash val="solid"/>
          </a:ln>
        </p:spPr>
        <p:txBody>
          <a:bodyPr/>
          <a:lstStyle/>
          <a:p>
            <a:endParaRPr lang="en-US"/>
          </a:p>
        </p:txBody>
      </p:sp>
      <p:sp>
        <p:nvSpPr>
          <p:cNvPr id="5" name="Text 3"/>
          <p:cNvSpPr/>
          <p:nvPr/>
        </p:nvSpPr>
        <p:spPr>
          <a:xfrm>
            <a:off x="1485900" y="3801963"/>
            <a:ext cx="7920990" cy="36830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C2703D"/>
                </a:solidFill>
                <a:latin typeface="Arial" pitchFamily="34" charset="0"/>
                <a:ea typeface="Arial" pitchFamily="34" charset="-122"/>
                <a:cs typeface="Arial" pitchFamily="34" charset="-120"/>
              </a:rPr>
              <a:t>1 · Two filings, one site</a:t>
            </a:r>
            <a:endParaRPr lang="en-US" sz="2250" dirty="0"/>
          </a:p>
        </p:txBody>
      </p:sp>
      <p:sp>
        <p:nvSpPr>
          <p:cNvPr id="6" name="Text 4"/>
          <p:cNvSpPr/>
          <p:nvPr/>
        </p:nvSpPr>
        <p:spPr>
          <a:xfrm>
            <a:off x="1485900" y="4246463"/>
            <a:ext cx="7416927" cy="1318022"/>
          </a:xfrm>
          <a:prstGeom prst="rect">
            <a:avLst/>
          </a:prstGeom>
          <a:noFill/>
          <a:ln/>
        </p:spPr>
        <p:txBody>
          <a:bodyPr wrap="square" lIns="25400" tIns="25400" rIns="25400" bIns="25400" rtlCol="0" anchor="t">
            <a:normAutofit lnSpcReduction="10000"/>
          </a:bodyPr>
          <a:lstStyle/>
          <a:p>
            <a:pPr marL="0" indent="0" algn="l">
              <a:lnSpc>
                <a:spcPct val="122182"/>
              </a:lnSpc>
              <a:buNone/>
            </a:pPr>
            <a:r>
              <a:rPr lang="en-US" sz="2400" dirty="0">
                <a:solidFill>
                  <a:srgbClr val="1C2530"/>
                </a:solidFill>
                <a:latin typeface="Georgia" pitchFamily="34" charset="0"/>
                <a:ea typeface="Georgia" pitchFamily="34" charset="-122"/>
                <a:cs typeface="Georgia" pitchFamily="34" charset="-120"/>
              </a:rPr>
              <a:t>The operator told the State it would have fuel oil tanks, generators, an oil heater, a crusher and a dryer here. </a:t>
            </a:r>
            <a:r>
              <a:rPr lang="en-US" sz="2400" b="1" dirty="0">
                <a:solidFill>
                  <a:srgbClr val="1C2530"/>
                </a:solidFill>
                <a:latin typeface="Georgia" pitchFamily="34" charset="0"/>
                <a:ea typeface="Georgia" pitchFamily="34" charset="-122"/>
                <a:cs typeface="Georgia" pitchFamily="34" charset="-120"/>
              </a:rPr>
              <a:t>None appears on the City’s plan.</a:t>
            </a:r>
            <a:endParaRPr lang="en-US" sz="2400" dirty="0"/>
          </a:p>
        </p:txBody>
      </p:sp>
      <p:sp>
        <p:nvSpPr>
          <p:cNvPr id="7" name="Shape 5"/>
          <p:cNvSpPr/>
          <p:nvPr/>
        </p:nvSpPr>
        <p:spPr>
          <a:xfrm>
            <a:off x="9258300" y="3516213"/>
            <a:ext cx="7886700" cy="2295922"/>
          </a:xfrm>
          <a:prstGeom prst="rect">
            <a:avLst/>
          </a:prstGeom>
          <a:solidFill>
            <a:srgbClr val="FBFAF6"/>
          </a:solidFill>
          <a:ln w="19050">
            <a:solidFill>
              <a:srgbClr val="D8D2C4"/>
            </a:solidFill>
            <a:prstDash val="solid"/>
          </a:ln>
        </p:spPr>
        <p:txBody>
          <a:bodyPr/>
          <a:lstStyle/>
          <a:p>
            <a:endParaRPr lang="en-US"/>
          </a:p>
        </p:txBody>
      </p:sp>
      <p:sp>
        <p:nvSpPr>
          <p:cNvPr id="8" name="Text 6"/>
          <p:cNvSpPr/>
          <p:nvPr/>
        </p:nvSpPr>
        <p:spPr>
          <a:xfrm>
            <a:off x="9601200" y="3801963"/>
            <a:ext cx="7920990" cy="36830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C2703D"/>
                </a:solidFill>
                <a:latin typeface="Arial" pitchFamily="34" charset="0"/>
                <a:ea typeface="Arial" pitchFamily="34" charset="-122"/>
                <a:cs typeface="Arial" pitchFamily="34" charset="-120"/>
              </a:rPr>
              <a:t>2 · No height anywhere</a:t>
            </a:r>
            <a:endParaRPr lang="en-US" sz="2250" dirty="0"/>
          </a:p>
        </p:txBody>
      </p:sp>
      <p:sp>
        <p:nvSpPr>
          <p:cNvPr id="9" name="Text 7"/>
          <p:cNvSpPr/>
          <p:nvPr/>
        </p:nvSpPr>
        <p:spPr>
          <a:xfrm>
            <a:off x="9601200" y="4246463"/>
            <a:ext cx="7416927" cy="1318022"/>
          </a:xfrm>
          <a:prstGeom prst="rect">
            <a:avLst/>
          </a:prstGeom>
          <a:noFill/>
          <a:ln/>
        </p:spPr>
        <p:txBody>
          <a:bodyPr wrap="square" lIns="25400" tIns="25400" rIns="25400" bIns="25400" rtlCol="0" anchor="t">
            <a:normAutofit lnSpcReduction="10000"/>
          </a:bodyPr>
          <a:lstStyle/>
          <a:p>
            <a:pPr marL="0" indent="0" algn="l">
              <a:lnSpc>
                <a:spcPct val="122182"/>
              </a:lnSpc>
              <a:buNone/>
            </a:pPr>
            <a:r>
              <a:rPr lang="en-US" sz="2400" dirty="0">
                <a:solidFill>
                  <a:srgbClr val="1C2530"/>
                </a:solidFill>
                <a:latin typeface="Georgia" pitchFamily="34" charset="0"/>
                <a:ea typeface="Georgia" pitchFamily="34" charset="-122"/>
                <a:cs typeface="Georgia" pitchFamily="34" charset="-120"/>
              </a:rPr>
              <a:t>No elevation, no vertical dimension on any sheet — yet a stormwater note caps stockpiles at </a:t>
            </a:r>
            <a:r>
              <a:rPr lang="en-US" sz="2400" b="1" dirty="0">
                <a:solidFill>
                  <a:srgbClr val="1C2530"/>
                </a:solidFill>
                <a:latin typeface="Georgia" pitchFamily="34" charset="0"/>
                <a:ea typeface="Georgia" pitchFamily="34" charset="-122"/>
                <a:cs typeface="Georgia" pitchFamily="34" charset="-120"/>
              </a:rPr>
              <a:t>35 feet </a:t>
            </a:r>
            <a:r>
              <a:rPr lang="en-US" sz="2400" dirty="0">
                <a:solidFill>
                  <a:srgbClr val="1C2530"/>
                </a:solidFill>
                <a:latin typeface="Georgia" pitchFamily="34" charset="0"/>
                <a:ea typeface="Georgia" pitchFamily="34" charset="-122"/>
                <a:cs typeface="Georgia" pitchFamily="34" charset="-120"/>
              </a:rPr>
              <a:t>, the Code’s own limit.</a:t>
            </a:r>
            <a:endParaRPr lang="en-US" sz="2400" dirty="0"/>
          </a:p>
        </p:txBody>
      </p:sp>
      <p:sp>
        <p:nvSpPr>
          <p:cNvPr id="10" name="Shape 8"/>
          <p:cNvSpPr/>
          <p:nvPr/>
        </p:nvSpPr>
        <p:spPr>
          <a:xfrm>
            <a:off x="1143000" y="6040735"/>
            <a:ext cx="7886700" cy="2295922"/>
          </a:xfrm>
          <a:prstGeom prst="rect">
            <a:avLst/>
          </a:prstGeom>
          <a:solidFill>
            <a:srgbClr val="FBFAF6"/>
          </a:solidFill>
          <a:ln w="19050">
            <a:solidFill>
              <a:srgbClr val="D8D2C4"/>
            </a:solidFill>
            <a:prstDash val="solid"/>
          </a:ln>
        </p:spPr>
        <p:txBody>
          <a:bodyPr/>
          <a:lstStyle/>
          <a:p>
            <a:endParaRPr lang="en-US"/>
          </a:p>
        </p:txBody>
      </p:sp>
      <p:sp>
        <p:nvSpPr>
          <p:cNvPr id="11" name="Text 9"/>
          <p:cNvSpPr/>
          <p:nvPr/>
        </p:nvSpPr>
        <p:spPr>
          <a:xfrm>
            <a:off x="1485900" y="6326485"/>
            <a:ext cx="7920990" cy="36830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C2703D"/>
                </a:solidFill>
                <a:latin typeface="Arial" pitchFamily="34" charset="0"/>
                <a:ea typeface="Arial" pitchFamily="34" charset="-122"/>
                <a:cs typeface="Arial" pitchFamily="34" charset="-120"/>
              </a:rPr>
              <a:t>3 · The City’s own reviewer</a:t>
            </a:r>
            <a:endParaRPr lang="en-US" sz="2250" dirty="0"/>
          </a:p>
        </p:txBody>
      </p:sp>
      <p:sp>
        <p:nvSpPr>
          <p:cNvPr id="12" name="Text 10"/>
          <p:cNvSpPr/>
          <p:nvPr/>
        </p:nvSpPr>
        <p:spPr>
          <a:xfrm>
            <a:off x="1485900" y="6770986"/>
            <a:ext cx="7416927" cy="1318022"/>
          </a:xfrm>
          <a:prstGeom prst="rect">
            <a:avLst/>
          </a:prstGeom>
          <a:noFill/>
          <a:ln/>
        </p:spPr>
        <p:txBody>
          <a:bodyPr wrap="square" lIns="25400" tIns="25400" rIns="25400" bIns="25400" rtlCol="0" anchor="t">
            <a:normAutofit lnSpcReduction="10000"/>
          </a:bodyPr>
          <a:lstStyle/>
          <a:p>
            <a:pPr marL="0" indent="0" algn="l">
              <a:lnSpc>
                <a:spcPct val="122182"/>
              </a:lnSpc>
              <a:buNone/>
            </a:pPr>
            <a:r>
              <a:rPr lang="en-US" sz="2400" dirty="0">
                <a:solidFill>
                  <a:srgbClr val="1C2530"/>
                </a:solidFill>
                <a:latin typeface="Georgia" pitchFamily="34" charset="0"/>
                <a:ea typeface="Georgia" pitchFamily="34" charset="-122"/>
                <a:cs typeface="Georgia" pitchFamily="34" charset="-120"/>
              </a:rPr>
              <a:t>July 15: items “ </a:t>
            </a:r>
            <a:r>
              <a:rPr lang="en-US" sz="2400" b="1" dirty="0">
                <a:solidFill>
                  <a:srgbClr val="1C2530"/>
                </a:solidFill>
                <a:latin typeface="Georgia" pitchFamily="34" charset="0"/>
                <a:ea typeface="Georgia" pitchFamily="34" charset="-122"/>
                <a:cs typeface="Georgia" pitchFamily="34" charset="-120"/>
              </a:rPr>
              <a:t>missing, unclear, or cannot be verified from the plat alone </a:t>
            </a:r>
            <a:r>
              <a:rPr lang="en-US" sz="2400" dirty="0">
                <a:solidFill>
                  <a:srgbClr val="1C2530"/>
                </a:solidFill>
                <a:latin typeface="Georgia" pitchFamily="34" charset="0"/>
                <a:ea typeface="Georgia" pitchFamily="34" charset="-122"/>
                <a:cs typeface="Georgia" pitchFamily="34" charset="-120"/>
              </a:rPr>
              <a:t>” — including whether a regulated stream crosses the tract.</a:t>
            </a:r>
            <a:endParaRPr lang="en-US" sz="2400" dirty="0"/>
          </a:p>
        </p:txBody>
      </p:sp>
      <p:sp>
        <p:nvSpPr>
          <p:cNvPr id="13" name="Shape 11"/>
          <p:cNvSpPr/>
          <p:nvPr/>
        </p:nvSpPr>
        <p:spPr>
          <a:xfrm>
            <a:off x="9258300" y="6040735"/>
            <a:ext cx="7886700" cy="2295922"/>
          </a:xfrm>
          <a:prstGeom prst="rect">
            <a:avLst/>
          </a:prstGeom>
          <a:solidFill>
            <a:srgbClr val="FBFAF6"/>
          </a:solidFill>
          <a:ln w="19050">
            <a:solidFill>
              <a:srgbClr val="D8D2C4"/>
            </a:solidFill>
            <a:prstDash val="solid"/>
          </a:ln>
        </p:spPr>
        <p:txBody>
          <a:bodyPr/>
          <a:lstStyle/>
          <a:p>
            <a:endParaRPr lang="en-US"/>
          </a:p>
        </p:txBody>
      </p:sp>
      <p:sp>
        <p:nvSpPr>
          <p:cNvPr id="14" name="Text 12"/>
          <p:cNvSpPr/>
          <p:nvPr/>
        </p:nvSpPr>
        <p:spPr>
          <a:xfrm>
            <a:off x="9601200" y="6326485"/>
            <a:ext cx="7920990" cy="36830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C2703D"/>
                </a:solidFill>
                <a:latin typeface="Arial" pitchFamily="34" charset="0"/>
                <a:ea typeface="Arial" pitchFamily="34" charset="-122"/>
                <a:cs typeface="Arial" pitchFamily="34" charset="-120"/>
              </a:rPr>
              <a:t>4 · “No responsive records”</a:t>
            </a:r>
            <a:endParaRPr lang="en-US" sz="2250" dirty="0"/>
          </a:p>
        </p:txBody>
      </p:sp>
      <p:sp>
        <p:nvSpPr>
          <p:cNvPr id="15" name="Text 13"/>
          <p:cNvSpPr/>
          <p:nvPr/>
        </p:nvSpPr>
        <p:spPr>
          <a:xfrm>
            <a:off x="9601200" y="6770986"/>
            <a:ext cx="7416927" cy="1318022"/>
          </a:xfrm>
          <a:prstGeom prst="rect">
            <a:avLst/>
          </a:prstGeom>
          <a:noFill/>
          <a:ln/>
        </p:spPr>
        <p:txBody>
          <a:bodyPr wrap="square" lIns="25400" tIns="25400" rIns="25400" bIns="25400" rtlCol="0" anchor="t">
            <a:normAutofit lnSpcReduction="10000"/>
          </a:bodyPr>
          <a:lstStyle/>
          <a:p>
            <a:pPr marL="0" indent="0" algn="l">
              <a:lnSpc>
                <a:spcPct val="122182"/>
              </a:lnSpc>
              <a:buNone/>
            </a:pPr>
            <a:r>
              <a:rPr lang="en-US" sz="2400" dirty="0">
                <a:solidFill>
                  <a:srgbClr val="1C2530"/>
                </a:solidFill>
                <a:latin typeface="Georgia" pitchFamily="34" charset="0"/>
                <a:ea typeface="Georgia" pitchFamily="34" charset="-122"/>
                <a:cs typeface="Georgia" pitchFamily="34" charset="-120"/>
              </a:rPr>
              <a:t>The City’s written answer as to the final traffic study, the storage calculations, permits, and the §405.100(A)(7) review.</a:t>
            </a:r>
            <a:endParaRPr 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F3A5F"/>
        </a:solidFill>
        <a:effectLst/>
      </p:bgPr>
    </p:bg>
    <p:spTree>
      <p:nvGrpSpPr>
        <p:cNvPr id="1" name=""/>
        <p:cNvGrpSpPr/>
        <p:nvPr/>
      </p:nvGrpSpPr>
      <p:grpSpPr>
        <a:xfrm>
          <a:off x="0" y="0"/>
          <a:ext cx="0" cy="0"/>
          <a:chOff x="0" y="0"/>
          <a:chExt cx="0" cy="0"/>
        </a:xfrm>
      </p:grpSpPr>
      <p:sp>
        <p:nvSpPr>
          <p:cNvPr id="2" name="Text 0"/>
          <p:cNvSpPr/>
          <p:nvPr/>
        </p:nvSpPr>
        <p:spPr>
          <a:xfrm>
            <a:off x="1143000" y="1475981"/>
            <a:ext cx="17602200" cy="304800"/>
          </a:xfrm>
          <a:prstGeom prst="rect">
            <a:avLst/>
          </a:prstGeom>
          <a:noFill/>
          <a:ln/>
        </p:spPr>
        <p:txBody>
          <a:bodyPr wrap="square" lIns="25400" tIns="25400" rIns="25400" bIns="25400" rtlCol="0" anchor="t">
            <a:noAutofit/>
          </a:bodyPr>
          <a:lstStyle/>
          <a:p>
            <a:pPr marL="0" indent="0" algn="l">
              <a:buNone/>
            </a:pPr>
            <a:r>
              <a:rPr lang="en-US" sz="2400" b="1" kern="0" spc="288" dirty="0">
                <a:solidFill>
                  <a:srgbClr val="E0A06F"/>
                </a:solidFill>
                <a:latin typeface="Arial" pitchFamily="34" charset="0"/>
                <a:ea typeface="Arial" pitchFamily="34" charset="-122"/>
                <a:cs typeface="Arial" pitchFamily="34" charset="-120"/>
              </a:rPr>
              <a:t>ONE EXAMPLE, FOLLOWED ALL THE WAY THROUGH</a:t>
            </a:r>
            <a:endParaRPr lang="en-US" sz="2400" dirty="0"/>
          </a:p>
        </p:txBody>
      </p:sp>
      <p:sp>
        <p:nvSpPr>
          <p:cNvPr id="3" name="Text 1"/>
          <p:cNvSpPr/>
          <p:nvPr/>
        </p:nvSpPr>
        <p:spPr>
          <a:xfrm>
            <a:off x="1143000" y="2028757"/>
            <a:ext cx="17602200" cy="729555"/>
          </a:xfrm>
          <a:prstGeom prst="rect">
            <a:avLst/>
          </a:prstGeom>
          <a:noFill/>
          <a:ln/>
        </p:spPr>
        <p:txBody>
          <a:bodyPr wrap="square" lIns="25400" tIns="25400" rIns="25400" bIns="25400" rtlCol="0" anchor="t">
            <a:normAutofit lnSpcReduction="10000"/>
          </a:bodyPr>
          <a:lstStyle/>
          <a:p>
            <a:pPr marL="0" indent="0" algn="l">
              <a:lnSpc>
                <a:spcPct val="95526"/>
              </a:lnSpc>
              <a:buNone/>
            </a:pPr>
            <a:r>
              <a:rPr lang="en-US" sz="4950" b="1" dirty="0">
                <a:solidFill>
                  <a:srgbClr val="F4F1EA"/>
                </a:solidFill>
                <a:latin typeface="Arial" pitchFamily="34" charset="0"/>
                <a:ea typeface="Arial" pitchFamily="34" charset="-122"/>
                <a:cs typeface="Arial" pitchFamily="34" charset="-120"/>
              </a:rPr>
              <a:t>Fuel</a:t>
            </a:r>
            <a:endParaRPr lang="en-US" sz="4950" dirty="0"/>
          </a:p>
        </p:txBody>
      </p:sp>
      <p:sp>
        <p:nvSpPr>
          <p:cNvPr id="4" name="Text 2"/>
          <p:cNvSpPr/>
          <p:nvPr/>
        </p:nvSpPr>
        <p:spPr>
          <a:xfrm>
            <a:off x="1143000" y="2853346"/>
            <a:ext cx="7360920" cy="2404454"/>
          </a:xfrm>
          <a:prstGeom prst="rect">
            <a:avLst/>
          </a:prstGeom>
          <a:noFill/>
          <a:ln/>
        </p:spPr>
        <p:txBody>
          <a:bodyPr wrap="square" lIns="25400" tIns="25400" rIns="25400" bIns="25400" rtlCol="0" anchor="t">
            <a:normAutofit lnSpcReduction="10000"/>
          </a:bodyPr>
          <a:lstStyle/>
          <a:p>
            <a:pPr marL="0" indent="0" algn="l">
              <a:lnSpc>
                <a:spcPct val="127500"/>
              </a:lnSpc>
              <a:buNone/>
            </a:pPr>
            <a:r>
              <a:rPr lang="en-US" sz="2550" b="1" dirty="0">
                <a:solidFill>
                  <a:srgbClr val="F4F1EA"/>
                </a:solidFill>
                <a:latin typeface="Georgia" pitchFamily="34" charset="0"/>
                <a:ea typeface="Georgia" pitchFamily="34" charset="-122"/>
                <a:cs typeface="Georgia" pitchFamily="34" charset="-120"/>
              </a:rPr>
              <a:t>The plant cannot run without it. </a:t>
            </a:r>
            <a:r>
              <a:rPr lang="en-US" sz="2550" dirty="0">
                <a:solidFill>
                  <a:srgbClr val="F4F1EA"/>
                </a:solidFill>
                <a:latin typeface="Georgia" pitchFamily="34" charset="0"/>
                <a:ea typeface="Georgia" pitchFamily="34" charset="-122"/>
                <a:cs typeface="Georgia" pitchFamily="34" charset="-120"/>
              </a:rPr>
              <a:t>The State requires the dryer and asphalt heater to burn ultra-low sulfur diesel and to log </a:t>
            </a:r>
            <a:r>
              <a:rPr lang="en-US" sz="2550" b="1" dirty="0">
                <a:solidFill>
                  <a:srgbClr val="F4F1EA"/>
                </a:solidFill>
                <a:latin typeface="Georgia" pitchFamily="34" charset="0"/>
                <a:ea typeface="Georgia" pitchFamily="34" charset="-122"/>
                <a:cs typeface="Georgia" pitchFamily="34" charset="-120"/>
              </a:rPr>
              <a:t>every shipment received </a:t>
            </a:r>
            <a:r>
              <a:rPr lang="en-US" sz="2550" dirty="0">
                <a:solidFill>
                  <a:srgbClr val="F4F1EA"/>
                </a:solidFill>
                <a:latin typeface="Georgia" pitchFamily="34" charset="0"/>
                <a:ea typeface="Georgia" pitchFamily="34" charset="-122"/>
                <a:cs typeface="Georgia" pitchFamily="34" charset="-120"/>
              </a:rPr>
              <a:t>. So, fuel is delivered here and stored here.</a:t>
            </a:r>
            <a:endParaRPr lang="en-US" sz="2550" dirty="0"/>
          </a:p>
        </p:txBody>
      </p:sp>
      <p:sp>
        <p:nvSpPr>
          <p:cNvPr id="5" name="Text 3"/>
          <p:cNvSpPr/>
          <p:nvPr/>
        </p:nvSpPr>
        <p:spPr>
          <a:xfrm>
            <a:off x="1143001" y="5257800"/>
            <a:ext cx="6951159" cy="1599009"/>
          </a:xfrm>
          <a:prstGeom prst="rect">
            <a:avLst/>
          </a:prstGeom>
          <a:noFill/>
          <a:ln/>
        </p:spPr>
        <p:txBody>
          <a:bodyPr wrap="square" lIns="25400" tIns="25400" rIns="25400" bIns="25400" rtlCol="0" anchor="t">
            <a:normAutofit fontScale="92500"/>
          </a:bodyPr>
          <a:lstStyle/>
          <a:p>
            <a:pPr marL="0" indent="0" algn="l">
              <a:lnSpc>
                <a:spcPct val="127500"/>
              </a:lnSpc>
              <a:buNone/>
            </a:pPr>
            <a:r>
              <a:rPr lang="en-US" sz="2550" b="1" dirty="0">
                <a:solidFill>
                  <a:srgbClr val="F4F1EA"/>
                </a:solidFill>
                <a:latin typeface="Georgia" pitchFamily="34" charset="0"/>
                <a:ea typeface="Georgia" pitchFamily="34" charset="-122"/>
                <a:cs typeface="Georgia" pitchFamily="34" charset="-120"/>
              </a:rPr>
              <a:t>The operator said so itself </a:t>
            </a:r>
            <a:r>
              <a:rPr lang="en-US" sz="2550" dirty="0">
                <a:solidFill>
                  <a:srgbClr val="F4F1EA"/>
                </a:solidFill>
                <a:latin typeface="Georgia" pitchFamily="34" charset="0"/>
                <a:ea typeface="Georgia" pitchFamily="34" charset="-122"/>
                <a:cs typeface="Georgia" pitchFamily="34" charset="-120"/>
              </a:rPr>
              <a:t>— its February 2025 filing lists Fuel Oil Tanks, Diesel Generators and an Asphalt Oil Heater by number.</a:t>
            </a:r>
            <a:endParaRPr lang="en-US" sz="2550" dirty="0"/>
          </a:p>
        </p:txBody>
      </p:sp>
      <p:sp>
        <p:nvSpPr>
          <p:cNvPr id="6" name="Text 4"/>
          <p:cNvSpPr/>
          <p:nvPr/>
        </p:nvSpPr>
        <p:spPr>
          <a:xfrm>
            <a:off x="1143001" y="6856809"/>
            <a:ext cx="7087748" cy="2068513"/>
          </a:xfrm>
          <a:prstGeom prst="rect">
            <a:avLst/>
          </a:prstGeom>
          <a:noFill/>
          <a:ln/>
        </p:spPr>
        <p:txBody>
          <a:bodyPr wrap="square" lIns="25400" tIns="25400" rIns="25400" bIns="25400" rtlCol="0" anchor="t">
            <a:normAutofit/>
          </a:bodyPr>
          <a:lstStyle/>
          <a:p>
            <a:pPr marL="0" indent="0" algn="l">
              <a:lnSpc>
                <a:spcPct val="127500"/>
              </a:lnSpc>
              <a:buNone/>
            </a:pPr>
            <a:r>
              <a:rPr lang="en-US" sz="2400" b="1" dirty="0">
                <a:solidFill>
                  <a:srgbClr val="F4F1EA"/>
                </a:solidFill>
                <a:latin typeface="Georgia" pitchFamily="34" charset="0"/>
                <a:ea typeface="Georgia" pitchFamily="34" charset="-122"/>
                <a:cs typeface="Georgia" pitchFamily="34" charset="-120"/>
              </a:rPr>
              <a:t>The City’s plan shows none of it. </a:t>
            </a:r>
            <a:r>
              <a:rPr lang="en-US" sz="2400" dirty="0">
                <a:solidFill>
                  <a:srgbClr val="F4F1EA"/>
                </a:solidFill>
                <a:latin typeface="Georgia" pitchFamily="34" charset="0"/>
                <a:ea typeface="Georgia" pitchFamily="34" charset="-122"/>
                <a:cs typeface="Georgia" pitchFamily="34" charset="-120"/>
              </a:rPr>
              <a:t>No tank, no capacity, no containment, no fueling area, no dispensing point — and no Fire Marshal review in the file.</a:t>
            </a:r>
            <a:endParaRPr lang="en-US" sz="2400" dirty="0"/>
          </a:p>
        </p:txBody>
      </p:sp>
      <p:sp>
        <p:nvSpPr>
          <p:cNvPr id="7" name="Text 5"/>
          <p:cNvSpPr/>
          <p:nvPr/>
        </p:nvSpPr>
        <p:spPr>
          <a:xfrm>
            <a:off x="9144001" y="2853347"/>
            <a:ext cx="8372474" cy="2309522"/>
          </a:xfrm>
          <a:prstGeom prst="rect">
            <a:avLst/>
          </a:prstGeom>
          <a:noFill/>
          <a:ln/>
        </p:spPr>
        <p:txBody>
          <a:bodyPr wrap="square" lIns="25400" tIns="25400" rIns="25400" bIns="25400" rtlCol="0" anchor="t">
            <a:normAutofit/>
          </a:bodyPr>
          <a:lstStyle/>
          <a:p>
            <a:pPr marL="0" indent="0" algn="l">
              <a:lnSpc>
                <a:spcPct val="127500"/>
              </a:lnSpc>
              <a:buNone/>
            </a:pPr>
            <a:r>
              <a:rPr lang="en-US" sz="2550" dirty="0">
                <a:solidFill>
                  <a:srgbClr val="F4F1EA"/>
                </a:solidFill>
                <a:latin typeface="Georgia" pitchFamily="34" charset="0"/>
                <a:ea typeface="Georgia" pitchFamily="34" charset="-122"/>
                <a:cs typeface="Georgia" pitchFamily="34" charset="-120"/>
              </a:rPr>
              <a:t>Fuel storage of that kind may require a </a:t>
            </a:r>
            <a:r>
              <a:rPr lang="en-US" sz="2550" b="1" dirty="0">
                <a:solidFill>
                  <a:srgbClr val="F4F1EA"/>
                </a:solidFill>
                <a:latin typeface="Georgia" pitchFamily="34" charset="0"/>
                <a:ea typeface="Georgia" pitchFamily="34" charset="-122"/>
                <a:cs typeface="Georgia" pitchFamily="34" charset="-120"/>
              </a:rPr>
              <a:t>conditional use permit </a:t>
            </a:r>
            <a:r>
              <a:rPr lang="en-US" sz="2550" dirty="0">
                <a:solidFill>
                  <a:srgbClr val="F4F1EA"/>
                </a:solidFill>
                <a:latin typeface="Georgia" pitchFamily="34" charset="0"/>
                <a:ea typeface="Georgia" pitchFamily="34" charset="-122"/>
                <a:cs typeface="Georgia" pitchFamily="34" charset="-120"/>
              </a:rPr>
              <a:t>— a discretionary approval, with conditions and a public hearing. It is where fire separation, containment and access get examined for </a:t>
            </a:r>
            <a:r>
              <a:rPr lang="en-US" sz="2550" i="1" dirty="0">
                <a:solidFill>
                  <a:srgbClr val="F4F1EA"/>
                </a:solidFill>
                <a:latin typeface="Georgia" pitchFamily="34" charset="0"/>
                <a:ea typeface="Georgia" pitchFamily="34" charset="-122"/>
                <a:cs typeface="Georgia" pitchFamily="34" charset="-120"/>
              </a:rPr>
              <a:t>this </a:t>
            </a:r>
            <a:r>
              <a:rPr lang="en-US" sz="2550" dirty="0">
                <a:solidFill>
                  <a:srgbClr val="F4F1EA"/>
                </a:solidFill>
                <a:latin typeface="Georgia" pitchFamily="34" charset="0"/>
                <a:ea typeface="Georgia" pitchFamily="34" charset="-122"/>
                <a:cs typeface="Georgia" pitchFamily="34" charset="-120"/>
              </a:rPr>
              <a:t>location.</a:t>
            </a:r>
            <a:endParaRPr lang="en-US" sz="2550" dirty="0"/>
          </a:p>
        </p:txBody>
      </p:sp>
      <p:sp>
        <p:nvSpPr>
          <p:cNvPr id="8" name="Shape 6"/>
          <p:cNvSpPr/>
          <p:nvPr/>
        </p:nvSpPr>
        <p:spPr>
          <a:xfrm>
            <a:off x="9617105" y="5410200"/>
            <a:ext cx="7734300" cy="4279382"/>
          </a:xfrm>
          <a:prstGeom prst="rect">
            <a:avLst/>
          </a:prstGeom>
          <a:solidFill>
            <a:srgbClr val="FFFFFF">
              <a:alpha val="12000"/>
            </a:srgbClr>
          </a:solidFill>
          <a:ln/>
        </p:spPr>
        <p:txBody>
          <a:bodyPr/>
          <a:lstStyle/>
          <a:p>
            <a:endParaRPr lang="en-US" dirty="0"/>
          </a:p>
        </p:txBody>
      </p:sp>
      <p:sp>
        <p:nvSpPr>
          <p:cNvPr id="9" name="Shape 7"/>
          <p:cNvSpPr/>
          <p:nvPr/>
        </p:nvSpPr>
        <p:spPr>
          <a:xfrm>
            <a:off x="9315449" y="5410199"/>
            <a:ext cx="136587" cy="4279381"/>
          </a:xfrm>
          <a:prstGeom prst="rect">
            <a:avLst/>
          </a:prstGeom>
          <a:solidFill>
            <a:srgbClr val="E0A06F"/>
          </a:solidFill>
          <a:ln/>
        </p:spPr>
        <p:txBody>
          <a:bodyPr/>
          <a:lstStyle/>
          <a:p>
            <a:endParaRPr lang="en-US"/>
          </a:p>
        </p:txBody>
      </p:sp>
      <p:sp>
        <p:nvSpPr>
          <p:cNvPr id="10" name="Text 8"/>
          <p:cNvSpPr/>
          <p:nvPr/>
        </p:nvSpPr>
        <p:spPr>
          <a:xfrm>
            <a:off x="9944100" y="5816341"/>
            <a:ext cx="7321487" cy="3467100"/>
          </a:xfrm>
          <a:prstGeom prst="rect">
            <a:avLst/>
          </a:prstGeom>
          <a:noFill/>
          <a:ln/>
        </p:spPr>
        <p:txBody>
          <a:bodyPr wrap="square" lIns="25400" tIns="25400" rIns="25400" bIns="25400" rtlCol="0" anchor="t">
            <a:normAutofit/>
          </a:bodyPr>
          <a:lstStyle/>
          <a:p>
            <a:pPr>
              <a:lnSpc>
                <a:spcPct val="127500"/>
              </a:lnSpc>
            </a:pPr>
            <a:r>
              <a:rPr lang="en-US" sz="2550" dirty="0">
                <a:solidFill>
                  <a:srgbClr val="FFFF00"/>
                </a:solidFill>
                <a:latin typeface="Georgia" pitchFamily="34" charset="0"/>
                <a:ea typeface="Georgia" pitchFamily="34" charset="-122"/>
                <a:cs typeface="Georgia" pitchFamily="34" charset="-120"/>
              </a:rPr>
              <a:t>A permit is triggered by what the plan shows. The tanks are not on the plan, so nothing triggered it, so </a:t>
            </a:r>
            <a:r>
              <a:rPr lang="en-US" sz="2550" b="1" dirty="0">
                <a:solidFill>
                  <a:srgbClr val="FFFF00"/>
                </a:solidFill>
                <a:latin typeface="Georgia" pitchFamily="34" charset="0"/>
                <a:ea typeface="Georgia" pitchFamily="34" charset="-122"/>
                <a:cs typeface="Georgia" pitchFamily="34" charset="-120"/>
              </a:rPr>
              <a:t>no one had to check. </a:t>
            </a:r>
            <a:r>
              <a:rPr lang="en-US" sz="2800" dirty="0">
                <a:solidFill>
                  <a:srgbClr val="FFFF00"/>
                </a:solidFill>
              </a:rPr>
              <a:t>The present record therefore does not establish that the fuel system necessary to operate this plant has been reviewed or authorized for this site.</a:t>
            </a:r>
            <a:endParaRPr lang="en-US" sz="2550" dirty="0">
              <a:solidFill>
                <a:srgbClr val="FFFF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4F1EA"/>
        </a:solidFill>
        <a:effectLst/>
      </p:bgPr>
    </p:bg>
    <p:spTree>
      <p:nvGrpSpPr>
        <p:cNvPr id="1" name=""/>
        <p:cNvGrpSpPr/>
        <p:nvPr/>
      </p:nvGrpSpPr>
      <p:grpSpPr>
        <a:xfrm>
          <a:off x="0" y="0"/>
          <a:ext cx="0" cy="0"/>
          <a:chOff x="0" y="0"/>
          <a:chExt cx="0" cy="0"/>
        </a:xfrm>
      </p:grpSpPr>
      <p:sp>
        <p:nvSpPr>
          <p:cNvPr id="2" name="Text 0"/>
          <p:cNvSpPr/>
          <p:nvPr/>
        </p:nvSpPr>
        <p:spPr>
          <a:xfrm>
            <a:off x="1238250" y="1498997"/>
            <a:ext cx="16285845" cy="1504950"/>
          </a:xfrm>
          <a:prstGeom prst="rect">
            <a:avLst/>
          </a:prstGeom>
          <a:noFill/>
          <a:ln/>
        </p:spPr>
        <p:txBody>
          <a:bodyPr wrap="square" lIns="25400" tIns="25400" rIns="25400" bIns="25400" rtlCol="0" anchor="t">
            <a:normAutofit/>
          </a:bodyPr>
          <a:lstStyle/>
          <a:p>
            <a:pPr marL="0" indent="0" algn="l">
              <a:lnSpc>
                <a:spcPct val="96250"/>
              </a:lnSpc>
              <a:buNone/>
            </a:pPr>
            <a:r>
              <a:rPr lang="en-US" sz="5250" b="1" dirty="0">
                <a:solidFill>
                  <a:srgbClr val="1F3A5F"/>
                </a:solidFill>
                <a:latin typeface="Arial" pitchFamily="34" charset="0"/>
                <a:ea typeface="Arial" pitchFamily="34" charset="-122"/>
                <a:cs typeface="Arial" pitchFamily="34" charset="-120"/>
              </a:rPr>
              <a:t>The City has not been told which plant is coming</a:t>
            </a:r>
            <a:endParaRPr lang="en-US" sz="5250" dirty="0"/>
          </a:p>
        </p:txBody>
      </p:sp>
      <p:sp>
        <p:nvSpPr>
          <p:cNvPr id="3" name="Text 1"/>
          <p:cNvSpPr/>
          <p:nvPr/>
        </p:nvSpPr>
        <p:spPr>
          <a:xfrm>
            <a:off x="1238250" y="3251597"/>
            <a:ext cx="14912340" cy="1752600"/>
          </a:xfrm>
          <a:prstGeom prst="rect">
            <a:avLst/>
          </a:prstGeom>
          <a:noFill/>
          <a:ln/>
        </p:spPr>
        <p:txBody>
          <a:bodyPr wrap="square" lIns="25400" tIns="25400" rIns="25400" bIns="25400" rtlCol="0" anchor="t">
            <a:normAutofit lnSpcReduction="10000"/>
          </a:bodyPr>
          <a:lstStyle/>
          <a:p>
            <a:pPr marL="0" indent="0" algn="l">
              <a:lnSpc>
                <a:spcPct val="132353"/>
              </a:lnSpc>
              <a:buNone/>
            </a:pPr>
            <a:r>
              <a:rPr lang="en-US" sz="3000" dirty="0">
                <a:solidFill>
                  <a:srgbClr val="1C2530"/>
                </a:solidFill>
                <a:latin typeface="Georgia" pitchFamily="34" charset="0"/>
                <a:ea typeface="Georgia" pitchFamily="34" charset="-122"/>
                <a:cs typeface="Georgia" pitchFamily="34" charset="-120"/>
              </a:rPr>
              <a:t>A portable asphalt plant is not one machine. It is equipment assembled to a chosen capacity — a drum sized to a tonnage rate, a burner rated to that drum, silos, tanks, a crusher, generators, a stack. Change the model and all of it changes.</a:t>
            </a:r>
            <a:endParaRPr lang="en-US" sz="3000" dirty="0"/>
          </a:p>
        </p:txBody>
      </p:sp>
      <p:sp>
        <p:nvSpPr>
          <p:cNvPr id="4" name="Shape 2"/>
          <p:cNvSpPr/>
          <p:nvPr/>
        </p:nvSpPr>
        <p:spPr>
          <a:xfrm>
            <a:off x="1238250" y="5289947"/>
            <a:ext cx="5130800" cy="2608461"/>
          </a:xfrm>
          <a:prstGeom prst="rect">
            <a:avLst/>
          </a:prstGeom>
          <a:solidFill>
            <a:srgbClr val="FFFFFF"/>
          </a:solidFill>
          <a:ln/>
        </p:spPr>
        <p:txBody>
          <a:bodyPr/>
          <a:lstStyle/>
          <a:p>
            <a:endParaRPr lang="en-US"/>
          </a:p>
        </p:txBody>
      </p:sp>
      <p:sp>
        <p:nvSpPr>
          <p:cNvPr id="5" name="Text 3"/>
          <p:cNvSpPr/>
          <p:nvPr/>
        </p:nvSpPr>
        <p:spPr>
          <a:xfrm>
            <a:off x="1524000" y="5569347"/>
            <a:ext cx="3320276" cy="374650"/>
          </a:xfrm>
          <a:prstGeom prst="rect">
            <a:avLst/>
          </a:prstGeom>
          <a:noFill/>
          <a:ln/>
        </p:spPr>
        <p:txBody>
          <a:bodyPr wrap="square" lIns="25400" tIns="25400" rIns="25400" bIns="25400" rtlCol="0" anchor="t">
            <a:normAutofit fontScale="85000" lnSpcReduction="10000"/>
          </a:bodyPr>
          <a:lstStyle/>
          <a:p>
            <a:pPr marL="0" indent="0" algn="l">
              <a:lnSpc>
                <a:spcPct val="121075"/>
              </a:lnSpc>
              <a:buNone/>
            </a:pPr>
            <a:r>
              <a:rPr lang="en-US" sz="2325" b="1" dirty="0">
                <a:solidFill>
                  <a:srgbClr val="1C2530"/>
                </a:solidFill>
                <a:latin typeface="Georgia" pitchFamily="34" charset="0"/>
                <a:ea typeface="Georgia" pitchFamily="34" charset="-122"/>
                <a:cs typeface="Georgia" pitchFamily="34" charset="-120"/>
              </a:rPr>
              <a:t>Drum size and tonnage</a:t>
            </a:r>
            <a:endParaRPr lang="en-US" sz="2325" dirty="0"/>
          </a:p>
        </p:txBody>
      </p:sp>
      <p:sp>
        <p:nvSpPr>
          <p:cNvPr id="6" name="Text 4"/>
          <p:cNvSpPr/>
          <p:nvPr/>
        </p:nvSpPr>
        <p:spPr>
          <a:xfrm>
            <a:off x="1524000" y="6021189"/>
            <a:ext cx="4696079" cy="1260277"/>
          </a:xfrm>
          <a:prstGeom prst="rect">
            <a:avLst/>
          </a:prstGeom>
          <a:noFill/>
          <a:ln/>
        </p:spPr>
        <p:txBody>
          <a:bodyPr wrap="square" lIns="25400" tIns="25400" rIns="25400" bIns="25400" rtlCol="0" anchor="t">
            <a:normAutofit lnSpcReduction="10000"/>
          </a:bodyPr>
          <a:lstStyle/>
          <a:p>
            <a:pPr marL="0" indent="0" algn="l">
              <a:lnSpc>
                <a:spcPct val="121075"/>
              </a:lnSpc>
              <a:buNone/>
            </a:pPr>
            <a:r>
              <a:rPr lang="en-US" sz="2325" dirty="0">
                <a:solidFill>
                  <a:srgbClr val="33404D"/>
                </a:solidFill>
                <a:latin typeface="Georgia" pitchFamily="34" charset="0"/>
                <a:ea typeface="Georgia" pitchFamily="34" charset="-122"/>
                <a:cs typeface="Georgia" pitchFamily="34" charset="-120"/>
              </a:rPr>
              <a:t>Sets fuel burned, trucks per day, stockpile area against the 40% limit.</a:t>
            </a:r>
            <a:endParaRPr lang="en-US" sz="2325" dirty="0"/>
          </a:p>
        </p:txBody>
      </p:sp>
      <p:sp>
        <p:nvSpPr>
          <p:cNvPr id="7" name="Shape 5"/>
          <p:cNvSpPr/>
          <p:nvPr/>
        </p:nvSpPr>
        <p:spPr>
          <a:xfrm>
            <a:off x="6578600" y="5289947"/>
            <a:ext cx="5130800" cy="2608461"/>
          </a:xfrm>
          <a:prstGeom prst="rect">
            <a:avLst/>
          </a:prstGeom>
          <a:solidFill>
            <a:srgbClr val="FFFFFF"/>
          </a:solidFill>
          <a:ln/>
        </p:spPr>
        <p:txBody>
          <a:bodyPr/>
          <a:lstStyle/>
          <a:p>
            <a:endParaRPr lang="en-US"/>
          </a:p>
        </p:txBody>
      </p:sp>
      <p:sp>
        <p:nvSpPr>
          <p:cNvPr id="8" name="Text 6"/>
          <p:cNvSpPr/>
          <p:nvPr/>
        </p:nvSpPr>
        <p:spPr>
          <a:xfrm>
            <a:off x="6864350" y="5569347"/>
            <a:ext cx="2751544" cy="374650"/>
          </a:xfrm>
          <a:prstGeom prst="rect">
            <a:avLst/>
          </a:prstGeom>
          <a:noFill/>
          <a:ln/>
        </p:spPr>
        <p:txBody>
          <a:bodyPr wrap="square" lIns="25400" tIns="25400" rIns="25400" bIns="25400" rtlCol="0" anchor="t">
            <a:normAutofit fontScale="85000" lnSpcReduction="10000"/>
          </a:bodyPr>
          <a:lstStyle/>
          <a:p>
            <a:pPr marL="0" indent="0" algn="l">
              <a:lnSpc>
                <a:spcPct val="121075"/>
              </a:lnSpc>
              <a:buNone/>
            </a:pPr>
            <a:r>
              <a:rPr lang="en-US" sz="2325" b="1" dirty="0">
                <a:solidFill>
                  <a:srgbClr val="1C2530"/>
                </a:solidFill>
                <a:latin typeface="Georgia" pitchFamily="34" charset="0"/>
                <a:ea typeface="Georgia" pitchFamily="34" charset="-122"/>
                <a:cs typeface="Georgia" pitchFamily="34" charset="-120"/>
              </a:rPr>
              <a:t>Fuel volume stored</a:t>
            </a:r>
            <a:endParaRPr lang="en-US" sz="2325" dirty="0"/>
          </a:p>
        </p:txBody>
      </p:sp>
      <p:sp>
        <p:nvSpPr>
          <p:cNvPr id="9" name="Text 7"/>
          <p:cNvSpPr/>
          <p:nvPr/>
        </p:nvSpPr>
        <p:spPr>
          <a:xfrm>
            <a:off x="6864350" y="6021189"/>
            <a:ext cx="4696079" cy="1667669"/>
          </a:xfrm>
          <a:prstGeom prst="rect">
            <a:avLst/>
          </a:prstGeom>
          <a:noFill/>
          <a:ln/>
        </p:spPr>
        <p:txBody>
          <a:bodyPr wrap="square" lIns="25400" tIns="25400" rIns="25400" bIns="25400" rtlCol="0" anchor="t">
            <a:normAutofit lnSpcReduction="10000"/>
          </a:bodyPr>
          <a:lstStyle/>
          <a:p>
            <a:pPr marL="0" indent="0" algn="l">
              <a:lnSpc>
                <a:spcPct val="121075"/>
              </a:lnSpc>
              <a:buNone/>
            </a:pPr>
            <a:r>
              <a:rPr lang="en-US" sz="2325" dirty="0">
                <a:solidFill>
                  <a:srgbClr val="33404D"/>
                </a:solidFill>
                <a:latin typeface="Georgia" pitchFamily="34" charset="0"/>
                <a:ea typeface="Georgia" pitchFamily="34" charset="-122"/>
                <a:cs typeface="Georgia" pitchFamily="34" charset="-120"/>
              </a:rPr>
              <a:t>Follows from burner rate. Determines whether a permit, containment and fire separation apply.</a:t>
            </a:r>
            <a:endParaRPr lang="en-US" sz="2325" dirty="0"/>
          </a:p>
        </p:txBody>
      </p:sp>
      <p:sp>
        <p:nvSpPr>
          <p:cNvPr id="10" name="Shape 8"/>
          <p:cNvSpPr/>
          <p:nvPr/>
        </p:nvSpPr>
        <p:spPr>
          <a:xfrm>
            <a:off x="11918950" y="5289947"/>
            <a:ext cx="5130800" cy="2608461"/>
          </a:xfrm>
          <a:prstGeom prst="rect">
            <a:avLst/>
          </a:prstGeom>
          <a:solidFill>
            <a:srgbClr val="FFFFFF"/>
          </a:solidFill>
          <a:ln/>
        </p:spPr>
        <p:txBody>
          <a:bodyPr/>
          <a:lstStyle/>
          <a:p>
            <a:endParaRPr lang="en-US"/>
          </a:p>
        </p:txBody>
      </p:sp>
      <p:sp>
        <p:nvSpPr>
          <p:cNvPr id="11" name="Text 9"/>
          <p:cNvSpPr/>
          <p:nvPr/>
        </p:nvSpPr>
        <p:spPr>
          <a:xfrm>
            <a:off x="12204700" y="5569347"/>
            <a:ext cx="3501231" cy="374650"/>
          </a:xfrm>
          <a:prstGeom prst="rect">
            <a:avLst/>
          </a:prstGeom>
          <a:noFill/>
          <a:ln/>
        </p:spPr>
        <p:txBody>
          <a:bodyPr wrap="square" lIns="25400" tIns="25400" rIns="25400" bIns="25400" rtlCol="0" anchor="t">
            <a:normAutofit fontScale="85000" lnSpcReduction="10000"/>
          </a:bodyPr>
          <a:lstStyle/>
          <a:p>
            <a:pPr marL="0" indent="0" algn="l">
              <a:lnSpc>
                <a:spcPct val="121075"/>
              </a:lnSpc>
              <a:buNone/>
            </a:pPr>
            <a:r>
              <a:rPr lang="en-US" sz="2325" b="1" dirty="0">
                <a:solidFill>
                  <a:srgbClr val="1C2530"/>
                </a:solidFill>
                <a:latin typeface="Georgia" pitchFamily="34" charset="0"/>
                <a:ea typeface="Georgia" pitchFamily="34" charset="-122"/>
                <a:cs typeface="Georgia" pitchFamily="34" charset="-120"/>
              </a:rPr>
              <a:t>Height of silos and stack</a:t>
            </a:r>
            <a:endParaRPr lang="en-US" sz="2325" dirty="0"/>
          </a:p>
        </p:txBody>
      </p:sp>
      <p:sp>
        <p:nvSpPr>
          <p:cNvPr id="12" name="Text 10"/>
          <p:cNvSpPr/>
          <p:nvPr/>
        </p:nvSpPr>
        <p:spPr>
          <a:xfrm>
            <a:off x="12204700" y="6021189"/>
            <a:ext cx="4696079" cy="1260277"/>
          </a:xfrm>
          <a:prstGeom prst="rect">
            <a:avLst/>
          </a:prstGeom>
          <a:noFill/>
          <a:ln/>
        </p:spPr>
        <p:txBody>
          <a:bodyPr wrap="square" lIns="25400" tIns="25400" rIns="25400" bIns="25400" rtlCol="0" anchor="t">
            <a:normAutofit lnSpcReduction="10000"/>
          </a:bodyPr>
          <a:lstStyle/>
          <a:p>
            <a:pPr marL="0" indent="0" algn="l">
              <a:lnSpc>
                <a:spcPct val="121075"/>
              </a:lnSpc>
              <a:buNone/>
            </a:pPr>
            <a:r>
              <a:rPr lang="en-US" sz="2325" dirty="0">
                <a:solidFill>
                  <a:srgbClr val="33404D"/>
                </a:solidFill>
                <a:latin typeface="Georgia" pitchFamily="34" charset="0"/>
                <a:ea typeface="Georgia" pitchFamily="34" charset="-122"/>
                <a:cs typeface="Georgia" pitchFamily="34" charset="-120"/>
              </a:rPr>
              <a:t>EPA references include stacks of roughly </a:t>
            </a:r>
            <a:r>
              <a:rPr lang="en-US" sz="2325" b="1" dirty="0">
                <a:solidFill>
                  <a:srgbClr val="33404D"/>
                </a:solidFill>
                <a:latin typeface="Georgia" pitchFamily="34" charset="0"/>
                <a:ea typeface="Georgia" pitchFamily="34" charset="-122"/>
                <a:cs typeface="Georgia" pitchFamily="34" charset="-120"/>
              </a:rPr>
              <a:t>34 and 52 feet </a:t>
            </a:r>
            <a:r>
              <a:rPr lang="en-US" sz="2325" dirty="0">
                <a:solidFill>
                  <a:srgbClr val="33404D"/>
                </a:solidFill>
                <a:latin typeface="Georgia" pitchFamily="34" charset="0"/>
                <a:ea typeface="Georgia" pitchFamily="34" charset="-122"/>
                <a:cs typeface="Georgia" pitchFamily="34" charset="-120"/>
              </a:rPr>
              <a:t>. The Code’s ceiling is </a:t>
            </a:r>
            <a:r>
              <a:rPr lang="en-US" sz="2325" b="1" dirty="0">
                <a:solidFill>
                  <a:srgbClr val="33404D"/>
                </a:solidFill>
                <a:latin typeface="Georgia" pitchFamily="34" charset="0"/>
                <a:ea typeface="Georgia" pitchFamily="34" charset="-122"/>
                <a:cs typeface="Georgia" pitchFamily="34" charset="-120"/>
              </a:rPr>
              <a:t>50</a:t>
            </a:r>
            <a:r>
              <a:rPr lang="en-US" sz="2325" dirty="0">
                <a:solidFill>
                  <a:srgbClr val="33404D"/>
                </a:solidFill>
                <a:latin typeface="Georgia" pitchFamily="34" charset="0"/>
                <a:ea typeface="Georgia" pitchFamily="34" charset="-122"/>
                <a:cs typeface="Georgia" pitchFamily="34" charset="-120"/>
              </a:rPr>
              <a:t>.</a:t>
            </a:r>
            <a:endParaRPr lang="en-US" sz="2325" dirty="0"/>
          </a:p>
        </p:txBody>
      </p:sp>
      <p:sp>
        <p:nvSpPr>
          <p:cNvPr id="13" name="Text 11"/>
          <p:cNvSpPr/>
          <p:nvPr/>
        </p:nvSpPr>
        <p:spPr>
          <a:xfrm>
            <a:off x="1238250" y="8222258"/>
            <a:ext cx="17392650" cy="603845"/>
          </a:xfrm>
          <a:prstGeom prst="rect">
            <a:avLst/>
          </a:prstGeom>
          <a:noFill/>
          <a:ln/>
        </p:spPr>
        <p:txBody>
          <a:bodyPr wrap="square" lIns="25400" tIns="25400" rIns="25400" bIns="25400" rtlCol="0" anchor="t">
            <a:normAutofit lnSpcReduction="10000"/>
          </a:bodyPr>
          <a:lstStyle/>
          <a:p>
            <a:pPr marL="0" indent="0" algn="l">
              <a:lnSpc>
                <a:spcPct val="118800"/>
              </a:lnSpc>
              <a:buNone/>
            </a:pPr>
            <a:r>
              <a:rPr lang="en-US" sz="3300" b="1" dirty="0">
                <a:solidFill>
                  <a:srgbClr val="8A1F1F"/>
                </a:solidFill>
                <a:latin typeface="Georgia" pitchFamily="34" charset="0"/>
                <a:ea typeface="Georgia" pitchFamily="34" charset="-122"/>
                <a:cs typeface="Georgia" pitchFamily="34" charset="-120"/>
              </a:rPr>
              <a:t>The City cannot review a plant it has not been told the size of.</a:t>
            </a:r>
            <a:endParaRPr lang="en-US" sz="3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3000" y="1231156"/>
            <a:ext cx="17602200" cy="708620"/>
          </a:xfrm>
          <a:prstGeom prst="rect">
            <a:avLst/>
          </a:prstGeom>
          <a:noFill/>
          <a:ln/>
        </p:spPr>
        <p:txBody>
          <a:bodyPr wrap="square" lIns="25400" tIns="25400" rIns="25400" bIns="25400" rtlCol="0" anchor="t">
            <a:normAutofit lnSpcReduction="10000"/>
          </a:bodyPr>
          <a:lstStyle/>
          <a:p>
            <a:pPr marL="0" indent="0" algn="l">
              <a:lnSpc>
                <a:spcPct val="96000"/>
              </a:lnSpc>
              <a:buNone/>
            </a:pPr>
            <a:r>
              <a:rPr lang="en-US" sz="4800" b="1" dirty="0">
                <a:solidFill>
                  <a:srgbClr val="1F3A5F"/>
                </a:solidFill>
                <a:latin typeface="Arial" pitchFamily="34" charset="0"/>
                <a:ea typeface="Arial" pitchFamily="34" charset="-122"/>
                <a:cs typeface="Arial" pitchFamily="34" charset="-120"/>
              </a:rPr>
              <a:t>Mixing is the last step, not the first</a:t>
            </a:r>
            <a:endParaRPr lang="en-US" sz="4800" dirty="0"/>
          </a:p>
        </p:txBody>
      </p:sp>
      <p:sp>
        <p:nvSpPr>
          <p:cNvPr id="3" name="Shape 1"/>
          <p:cNvSpPr/>
          <p:nvPr/>
        </p:nvSpPr>
        <p:spPr>
          <a:xfrm>
            <a:off x="1143000" y="2389881"/>
            <a:ext cx="3900488" cy="2063850"/>
          </a:xfrm>
          <a:prstGeom prst="rect">
            <a:avLst/>
          </a:prstGeom>
          <a:solidFill>
            <a:srgbClr val="FBF3F1"/>
          </a:solidFill>
          <a:ln w="19050">
            <a:solidFill>
              <a:srgbClr val="E3B7B0"/>
            </a:solidFill>
            <a:prstDash val="solid"/>
          </a:ln>
        </p:spPr>
        <p:txBody>
          <a:bodyPr/>
          <a:lstStyle/>
          <a:p>
            <a:endParaRPr lang="en-US"/>
          </a:p>
        </p:txBody>
      </p:sp>
      <p:sp>
        <p:nvSpPr>
          <p:cNvPr id="4" name="Text 2"/>
          <p:cNvSpPr/>
          <p:nvPr/>
        </p:nvSpPr>
        <p:spPr>
          <a:xfrm>
            <a:off x="1409700" y="2747328"/>
            <a:ext cx="1680002" cy="355600"/>
          </a:xfrm>
          <a:prstGeom prst="rect">
            <a:avLst/>
          </a:prstGeom>
          <a:noFill/>
          <a:ln/>
        </p:spPr>
        <p:txBody>
          <a:bodyPr wrap="square" lIns="25400" tIns="25400" rIns="25400" bIns="25400" rtlCol="0" anchor="t">
            <a:normAutofit fontScale="92500" lnSpcReduction="20000"/>
          </a:bodyPr>
          <a:lstStyle/>
          <a:p>
            <a:pPr marL="0" indent="0" algn="l">
              <a:lnSpc>
                <a:spcPct val="117450"/>
              </a:lnSpc>
              <a:buNone/>
            </a:pPr>
            <a:r>
              <a:rPr lang="en-US" sz="2175" b="1" dirty="0">
                <a:solidFill>
                  <a:srgbClr val="1C2530"/>
                </a:solidFill>
                <a:latin typeface="Georgia" pitchFamily="34" charset="0"/>
                <a:ea typeface="Georgia" pitchFamily="34" charset="-122"/>
                <a:cs typeface="Georgia" pitchFamily="34" charset="-120"/>
              </a:rPr>
              <a:t>Haul in RAP</a:t>
            </a:r>
            <a:endParaRPr lang="en-US" sz="2175" dirty="0"/>
          </a:p>
        </p:txBody>
      </p:sp>
      <p:sp>
        <p:nvSpPr>
          <p:cNvPr id="5" name="Text 3"/>
          <p:cNvSpPr/>
          <p:nvPr/>
        </p:nvSpPr>
        <p:spPr>
          <a:xfrm>
            <a:off x="1409700" y="3833217"/>
            <a:ext cx="3703796" cy="410964"/>
          </a:xfrm>
          <a:prstGeom prst="rect">
            <a:avLst/>
          </a:prstGeom>
          <a:noFill/>
          <a:ln/>
        </p:spPr>
        <p:txBody>
          <a:bodyPr wrap="square" lIns="25400" tIns="25400" rIns="25400" bIns="25400" rtlCol="0" anchor="t">
            <a:normAutofit lnSpcReduction="10000"/>
          </a:bodyPr>
          <a:lstStyle/>
          <a:p>
            <a:pPr marL="0" indent="0" algn="l">
              <a:lnSpc>
                <a:spcPct val="117450"/>
              </a:lnSpc>
              <a:buNone/>
            </a:pPr>
            <a:r>
              <a:rPr lang="en-US" sz="2175" dirty="0">
                <a:solidFill>
                  <a:srgbClr val="8A1F1F"/>
                </a:solidFill>
                <a:latin typeface="Georgia" pitchFamily="34" charset="0"/>
                <a:ea typeface="Georgia" pitchFamily="34" charset="-122"/>
                <a:cs typeface="Georgia" pitchFamily="34" charset="-120"/>
              </a:rPr>
              <a:t>and ground shingles</a:t>
            </a:r>
            <a:endParaRPr lang="en-US" sz="2175" dirty="0"/>
          </a:p>
        </p:txBody>
      </p:sp>
      <p:sp>
        <p:nvSpPr>
          <p:cNvPr id="6" name="Shape 4"/>
          <p:cNvSpPr/>
          <p:nvPr/>
        </p:nvSpPr>
        <p:spPr>
          <a:xfrm>
            <a:off x="5176838" y="2389881"/>
            <a:ext cx="3900488" cy="2063850"/>
          </a:xfrm>
          <a:prstGeom prst="rect">
            <a:avLst/>
          </a:prstGeom>
          <a:solidFill>
            <a:srgbClr val="FBF3F1"/>
          </a:solidFill>
          <a:ln w="19050">
            <a:solidFill>
              <a:srgbClr val="E3B7B0"/>
            </a:solidFill>
            <a:prstDash val="solid"/>
          </a:ln>
        </p:spPr>
        <p:txBody>
          <a:bodyPr/>
          <a:lstStyle/>
          <a:p>
            <a:endParaRPr lang="en-US"/>
          </a:p>
        </p:txBody>
      </p:sp>
      <p:sp>
        <p:nvSpPr>
          <p:cNvPr id="7" name="Text 5"/>
          <p:cNvSpPr/>
          <p:nvPr/>
        </p:nvSpPr>
        <p:spPr>
          <a:xfrm>
            <a:off x="5434637" y="2747328"/>
            <a:ext cx="1692444" cy="355600"/>
          </a:xfrm>
          <a:prstGeom prst="rect">
            <a:avLst/>
          </a:prstGeom>
          <a:noFill/>
          <a:ln/>
        </p:spPr>
        <p:txBody>
          <a:bodyPr wrap="square" lIns="25400" tIns="25400" rIns="25400" bIns="25400" rtlCol="0" anchor="t">
            <a:normAutofit fontScale="85000" lnSpcReduction="10000"/>
          </a:bodyPr>
          <a:lstStyle/>
          <a:p>
            <a:pPr marL="0" indent="0" algn="l">
              <a:lnSpc>
                <a:spcPct val="117450"/>
              </a:lnSpc>
              <a:buNone/>
            </a:pPr>
            <a:r>
              <a:rPr lang="en-US" sz="2175" b="1" dirty="0">
                <a:solidFill>
                  <a:srgbClr val="1C2530"/>
                </a:solidFill>
                <a:latin typeface="Georgia" pitchFamily="34" charset="0"/>
                <a:ea typeface="Georgia" pitchFamily="34" charset="-122"/>
                <a:cs typeface="Georgia" pitchFamily="34" charset="-120"/>
              </a:rPr>
              <a:t>RAP crusher</a:t>
            </a:r>
            <a:endParaRPr lang="en-US" sz="2175" dirty="0"/>
          </a:p>
        </p:txBody>
      </p:sp>
      <p:sp>
        <p:nvSpPr>
          <p:cNvPr id="8" name="Text 6"/>
          <p:cNvSpPr/>
          <p:nvPr/>
        </p:nvSpPr>
        <p:spPr>
          <a:xfrm>
            <a:off x="5443538" y="3833217"/>
            <a:ext cx="3703796" cy="410964"/>
          </a:xfrm>
          <a:prstGeom prst="rect">
            <a:avLst/>
          </a:prstGeom>
          <a:noFill/>
          <a:ln/>
        </p:spPr>
        <p:txBody>
          <a:bodyPr wrap="square" lIns="25400" tIns="25400" rIns="25400" bIns="25400" rtlCol="0" anchor="t">
            <a:normAutofit lnSpcReduction="10000"/>
          </a:bodyPr>
          <a:lstStyle/>
          <a:p>
            <a:pPr marL="0" indent="0" algn="l">
              <a:lnSpc>
                <a:spcPct val="117450"/>
              </a:lnSpc>
              <a:buNone/>
            </a:pPr>
            <a:r>
              <a:rPr lang="en-US" sz="2175" dirty="0">
                <a:solidFill>
                  <a:srgbClr val="8A1F1F"/>
                </a:solidFill>
                <a:latin typeface="Georgia" pitchFamily="34" charset="0"/>
                <a:ea typeface="Georgia" pitchFamily="34" charset="-122"/>
                <a:cs typeface="Georgia" pitchFamily="34" charset="-120"/>
              </a:rPr>
              <a:t>rock broken down on site</a:t>
            </a:r>
            <a:endParaRPr lang="en-US" sz="2175" dirty="0"/>
          </a:p>
        </p:txBody>
      </p:sp>
      <p:sp>
        <p:nvSpPr>
          <p:cNvPr id="9" name="Shape 7"/>
          <p:cNvSpPr/>
          <p:nvPr/>
        </p:nvSpPr>
        <p:spPr>
          <a:xfrm>
            <a:off x="9210675" y="2389881"/>
            <a:ext cx="3900488" cy="2063850"/>
          </a:xfrm>
          <a:prstGeom prst="rect">
            <a:avLst/>
          </a:prstGeom>
          <a:solidFill>
            <a:srgbClr val="FBF3F1"/>
          </a:solidFill>
          <a:ln w="19050">
            <a:solidFill>
              <a:srgbClr val="E3B7B0"/>
            </a:solidFill>
            <a:prstDash val="solid"/>
          </a:ln>
        </p:spPr>
        <p:txBody>
          <a:bodyPr/>
          <a:lstStyle/>
          <a:p>
            <a:endParaRPr lang="en-US"/>
          </a:p>
        </p:txBody>
      </p:sp>
      <p:sp>
        <p:nvSpPr>
          <p:cNvPr id="10" name="Text 8"/>
          <p:cNvSpPr/>
          <p:nvPr/>
        </p:nvSpPr>
        <p:spPr>
          <a:xfrm>
            <a:off x="9477375" y="2708696"/>
            <a:ext cx="1510070" cy="355600"/>
          </a:xfrm>
          <a:prstGeom prst="rect">
            <a:avLst/>
          </a:prstGeom>
          <a:noFill/>
          <a:ln/>
        </p:spPr>
        <p:txBody>
          <a:bodyPr wrap="square" lIns="25400" tIns="25400" rIns="25400" bIns="25400" rtlCol="0" anchor="t">
            <a:normAutofit fontScale="85000" lnSpcReduction="10000"/>
          </a:bodyPr>
          <a:lstStyle/>
          <a:p>
            <a:pPr marL="0" indent="0" algn="l">
              <a:lnSpc>
                <a:spcPct val="117450"/>
              </a:lnSpc>
              <a:buNone/>
            </a:pPr>
            <a:r>
              <a:rPr lang="en-US" sz="2175" b="1" dirty="0">
                <a:solidFill>
                  <a:srgbClr val="1C2530"/>
                </a:solidFill>
                <a:latin typeface="Georgia" pitchFamily="34" charset="0"/>
                <a:ea typeface="Georgia" pitchFamily="34" charset="-122"/>
                <a:cs typeface="Georgia" pitchFamily="34" charset="-120"/>
              </a:rPr>
              <a:t>Fired dryer</a:t>
            </a:r>
            <a:endParaRPr lang="en-US" sz="2175" dirty="0"/>
          </a:p>
        </p:txBody>
      </p:sp>
      <p:sp>
        <p:nvSpPr>
          <p:cNvPr id="11" name="Text 9"/>
          <p:cNvSpPr/>
          <p:nvPr/>
        </p:nvSpPr>
        <p:spPr>
          <a:xfrm>
            <a:off x="9477375" y="3833217"/>
            <a:ext cx="3703796" cy="410964"/>
          </a:xfrm>
          <a:prstGeom prst="rect">
            <a:avLst/>
          </a:prstGeom>
          <a:noFill/>
          <a:ln/>
        </p:spPr>
        <p:txBody>
          <a:bodyPr wrap="square" lIns="25400" tIns="25400" rIns="25400" bIns="25400" rtlCol="0" anchor="t">
            <a:normAutofit lnSpcReduction="10000"/>
          </a:bodyPr>
          <a:lstStyle/>
          <a:p>
            <a:pPr marL="0" indent="0" algn="l">
              <a:lnSpc>
                <a:spcPct val="117450"/>
              </a:lnSpc>
              <a:buNone/>
            </a:pPr>
            <a:r>
              <a:rPr lang="en-US" sz="2175" dirty="0">
                <a:solidFill>
                  <a:srgbClr val="8A1F1F"/>
                </a:solidFill>
                <a:latin typeface="Georgia" pitchFamily="34" charset="0"/>
                <a:ea typeface="Georgia" pitchFamily="34" charset="-122"/>
                <a:cs typeface="Georgia" pitchFamily="34" charset="-120"/>
              </a:rPr>
              <a:t>raw sand and stone heated</a:t>
            </a:r>
            <a:endParaRPr lang="en-US" sz="2175" dirty="0"/>
          </a:p>
        </p:txBody>
      </p:sp>
      <p:sp>
        <p:nvSpPr>
          <p:cNvPr id="12" name="Shape 10"/>
          <p:cNvSpPr/>
          <p:nvPr/>
        </p:nvSpPr>
        <p:spPr>
          <a:xfrm>
            <a:off x="13244513" y="2389881"/>
            <a:ext cx="3900488" cy="2063850"/>
          </a:xfrm>
          <a:prstGeom prst="rect">
            <a:avLst/>
          </a:prstGeom>
          <a:solidFill>
            <a:srgbClr val="F2F7F3"/>
          </a:solidFill>
          <a:ln w="19050">
            <a:solidFill>
              <a:srgbClr val="BCD6C4"/>
            </a:solidFill>
            <a:prstDash val="solid"/>
          </a:ln>
        </p:spPr>
        <p:txBody>
          <a:bodyPr/>
          <a:lstStyle/>
          <a:p>
            <a:endParaRPr lang="en-US"/>
          </a:p>
        </p:txBody>
      </p:sp>
      <p:sp>
        <p:nvSpPr>
          <p:cNvPr id="13" name="Text 11"/>
          <p:cNvSpPr/>
          <p:nvPr/>
        </p:nvSpPr>
        <p:spPr>
          <a:xfrm>
            <a:off x="13496856" y="2708696"/>
            <a:ext cx="1697901" cy="355600"/>
          </a:xfrm>
          <a:prstGeom prst="rect">
            <a:avLst/>
          </a:prstGeom>
          <a:noFill/>
          <a:ln/>
        </p:spPr>
        <p:txBody>
          <a:bodyPr wrap="square" lIns="25400" tIns="25400" rIns="25400" bIns="25400" rtlCol="0" anchor="t">
            <a:normAutofit fontScale="92500" lnSpcReduction="20000"/>
          </a:bodyPr>
          <a:lstStyle/>
          <a:p>
            <a:pPr marL="0" indent="0" algn="l">
              <a:lnSpc>
                <a:spcPct val="117450"/>
              </a:lnSpc>
              <a:buNone/>
            </a:pPr>
            <a:r>
              <a:rPr lang="en-US" sz="2175" b="1" dirty="0">
                <a:solidFill>
                  <a:srgbClr val="1C2530"/>
                </a:solidFill>
                <a:latin typeface="Georgia" pitchFamily="34" charset="0"/>
                <a:ea typeface="Georgia" pitchFamily="34" charset="-122"/>
                <a:cs typeface="Georgia" pitchFamily="34" charset="-120"/>
              </a:rPr>
              <a:t>Then mixing</a:t>
            </a:r>
            <a:endParaRPr lang="en-US" sz="2175" dirty="0"/>
          </a:p>
        </p:txBody>
      </p:sp>
      <p:sp>
        <p:nvSpPr>
          <p:cNvPr id="14" name="Text 12"/>
          <p:cNvSpPr/>
          <p:nvPr/>
        </p:nvSpPr>
        <p:spPr>
          <a:xfrm>
            <a:off x="13511213" y="3833217"/>
            <a:ext cx="3703796" cy="410964"/>
          </a:xfrm>
          <a:prstGeom prst="rect">
            <a:avLst/>
          </a:prstGeom>
          <a:noFill/>
          <a:ln/>
        </p:spPr>
        <p:txBody>
          <a:bodyPr wrap="square" lIns="25400" tIns="25400" rIns="25400" bIns="25400" rtlCol="0" anchor="t">
            <a:normAutofit lnSpcReduction="10000"/>
          </a:bodyPr>
          <a:lstStyle/>
          <a:p>
            <a:pPr marL="0" indent="0" algn="l">
              <a:lnSpc>
                <a:spcPct val="117450"/>
              </a:lnSpc>
              <a:buNone/>
            </a:pPr>
            <a:r>
              <a:rPr lang="en-US" sz="2175" dirty="0">
                <a:solidFill>
                  <a:srgbClr val="2F6B4F"/>
                </a:solidFill>
                <a:latin typeface="Georgia" pitchFamily="34" charset="0"/>
                <a:ea typeface="Georgia" pitchFamily="34" charset="-122"/>
                <a:cs typeface="Georgia" pitchFamily="34" charset="-120"/>
              </a:rPr>
              <a:t>with liquid asphalt cement</a:t>
            </a:r>
            <a:endParaRPr lang="en-US" sz="2175" dirty="0"/>
          </a:p>
        </p:txBody>
      </p:sp>
      <p:sp>
        <p:nvSpPr>
          <p:cNvPr id="15" name="Text 13"/>
          <p:cNvSpPr/>
          <p:nvPr/>
        </p:nvSpPr>
        <p:spPr>
          <a:xfrm>
            <a:off x="1143000" y="4758531"/>
            <a:ext cx="15304770" cy="1612404"/>
          </a:xfrm>
          <a:prstGeom prst="rect">
            <a:avLst/>
          </a:prstGeom>
          <a:noFill/>
          <a:ln/>
        </p:spPr>
        <p:txBody>
          <a:bodyPr wrap="square" lIns="25400" tIns="25400" rIns="25400" bIns="25400" rtlCol="0" anchor="t">
            <a:normAutofit fontScale="92500" lnSpcReduction="20000"/>
          </a:bodyPr>
          <a:lstStyle/>
          <a:p>
            <a:pPr>
              <a:lnSpc>
                <a:spcPct val="129141"/>
              </a:lnSpc>
            </a:pPr>
            <a:r>
              <a:rPr lang="en-US" sz="3200" dirty="0"/>
              <a:t>Crushing and thermal drying raise the M-2 processing question because they involve treatment of raw materials before mixing. That classification should be determined under the Code in writing before the plant is treated as permitted by right in M-1.</a:t>
            </a:r>
            <a:endParaRPr lang="en-US" sz="2850" dirty="0"/>
          </a:p>
        </p:txBody>
      </p:sp>
      <p:sp>
        <p:nvSpPr>
          <p:cNvPr id="16" name="Shape 14"/>
          <p:cNvSpPr/>
          <p:nvPr/>
        </p:nvSpPr>
        <p:spPr>
          <a:xfrm>
            <a:off x="1143000" y="6599536"/>
            <a:ext cx="16002000" cy="1545233"/>
          </a:xfrm>
          <a:prstGeom prst="rect">
            <a:avLst/>
          </a:prstGeom>
          <a:solidFill>
            <a:srgbClr val="FBFAF6"/>
          </a:solidFill>
          <a:ln/>
        </p:spPr>
        <p:txBody>
          <a:bodyPr/>
          <a:lstStyle/>
          <a:p>
            <a:endParaRPr lang="en-US"/>
          </a:p>
        </p:txBody>
      </p:sp>
      <p:sp>
        <p:nvSpPr>
          <p:cNvPr id="17" name="Shape 15"/>
          <p:cNvSpPr/>
          <p:nvPr/>
        </p:nvSpPr>
        <p:spPr>
          <a:xfrm>
            <a:off x="1143000" y="6599536"/>
            <a:ext cx="114300" cy="1545233"/>
          </a:xfrm>
          <a:prstGeom prst="rect">
            <a:avLst/>
          </a:prstGeom>
          <a:solidFill>
            <a:srgbClr val="1F3A5F"/>
          </a:solidFill>
          <a:ln/>
        </p:spPr>
        <p:txBody>
          <a:bodyPr/>
          <a:lstStyle/>
          <a:p>
            <a:endParaRPr lang="en-US"/>
          </a:p>
        </p:txBody>
      </p:sp>
      <p:sp>
        <p:nvSpPr>
          <p:cNvPr id="18" name="Text 16"/>
          <p:cNvSpPr/>
          <p:nvPr/>
        </p:nvSpPr>
        <p:spPr>
          <a:xfrm>
            <a:off x="1619250" y="6885286"/>
            <a:ext cx="15643860" cy="1011833"/>
          </a:xfrm>
          <a:prstGeom prst="rect">
            <a:avLst/>
          </a:prstGeom>
          <a:noFill/>
          <a:ln/>
        </p:spPr>
        <p:txBody>
          <a:bodyPr wrap="square" lIns="25400" tIns="25400" rIns="25400" bIns="25400" rtlCol="0" anchor="t">
            <a:normAutofit lnSpcReduction="10000"/>
          </a:bodyPr>
          <a:lstStyle/>
          <a:p>
            <a:pPr marL="0" indent="0" algn="l">
              <a:lnSpc>
                <a:spcPct val="123677"/>
              </a:lnSpc>
              <a:buNone/>
            </a:pPr>
            <a:r>
              <a:rPr lang="en-US" sz="2700" dirty="0">
                <a:solidFill>
                  <a:srgbClr val="1C2530"/>
                </a:solidFill>
                <a:highlight>
                  <a:srgbClr val="FBFAF6"/>
                </a:highlight>
                <a:latin typeface="Georgia" pitchFamily="34" charset="0"/>
                <a:ea typeface="Georgia" pitchFamily="34" charset="-122"/>
                <a:cs typeface="Georgia" pitchFamily="34" charset="-120"/>
              </a:rPr>
              <a:t>The M-2 question never arose because </a:t>
            </a:r>
            <a:r>
              <a:rPr lang="en-US" sz="2700" b="1" dirty="0">
                <a:solidFill>
                  <a:srgbClr val="1C2530"/>
                </a:solidFill>
                <a:latin typeface="Georgia" pitchFamily="34" charset="0"/>
                <a:ea typeface="Georgia" pitchFamily="34" charset="-122"/>
                <a:cs typeface="Georgia" pitchFamily="34" charset="-120"/>
              </a:rPr>
              <a:t>the equipment that raises it was never in front of the Commission or the Board. </a:t>
            </a:r>
            <a:r>
              <a:rPr lang="en-US" sz="2700" dirty="0">
                <a:solidFill>
                  <a:srgbClr val="1C2530"/>
                </a:solidFill>
                <a:highlight>
                  <a:srgbClr val="FBFAF6"/>
                </a:highlight>
                <a:latin typeface="Georgia" pitchFamily="34" charset="0"/>
                <a:ea typeface="Georgia" pitchFamily="34" charset="-122"/>
                <a:cs typeface="Georgia" pitchFamily="34" charset="-120"/>
              </a:rPr>
              <a:t>On the plan they reviewed, this reads as an ordinary industrial site.</a:t>
            </a:r>
            <a:endParaRPr lang="en-US" sz="2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BFAF6"/>
        </a:solidFill>
        <a:effectLst/>
      </p:bgPr>
    </p:bg>
    <p:spTree>
      <p:nvGrpSpPr>
        <p:cNvPr id="1" name=""/>
        <p:cNvGrpSpPr/>
        <p:nvPr/>
      </p:nvGrpSpPr>
      <p:grpSpPr>
        <a:xfrm>
          <a:off x="0" y="0"/>
          <a:ext cx="0" cy="0"/>
          <a:chOff x="0" y="0"/>
          <a:chExt cx="0" cy="0"/>
        </a:xfrm>
      </p:grpSpPr>
      <p:sp>
        <p:nvSpPr>
          <p:cNvPr id="2" name="Shape 0"/>
          <p:cNvSpPr/>
          <p:nvPr/>
        </p:nvSpPr>
        <p:spPr>
          <a:xfrm>
            <a:off x="0" y="0"/>
            <a:ext cx="304800" cy="10287000"/>
          </a:xfrm>
          <a:prstGeom prst="rect">
            <a:avLst/>
          </a:prstGeom>
          <a:solidFill>
            <a:srgbClr val="8A1F1F"/>
          </a:solidFill>
          <a:ln/>
        </p:spPr>
        <p:txBody>
          <a:bodyPr/>
          <a:lstStyle/>
          <a:p>
            <a:endParaRPr lang="en-US"/>
          </a:p>
        </p:txBody>
      </p:sp>
      <p:sp>
        <p:nvSpPr>
          <p:cNvPr id="3" name="Text 1"/>
          <p:cNvSpPr/>
          <p:nvPr/>
        </p:nvSpPr>
        <p:spPr>
          <a:xfrm>
            <a:off x="1543050" y="2498130"/>
            <a:ext cx="15971901" cy="1275556"/>
          </a:xfrm>
          <a:prstGeom prst="rect">
            <a:avLst/>
          </a:prstGeom>
          <a:noFill/>
          <a:ln/>
        </p:spPr>
        <p:txBody>
          <a:bodyPr wrap="square" lIns="25400" tIns="25400" rIns="25400" bIns="25400" rtlCol="0" anchor="t">
            <a:normAutofit lnSpcReduction="10000"/>
          </a:bodyPr>
          <a:lstStyle/>
          <a:p>
            <a:pPr marL="0" indent="0" algn="l">
              <a:lnSpc>
                <a:spcPct val="97440"/>
              </a:lnSpc>
              <a:buNone/>
            </a:pPr>
            <a:r>
              <a:rPr lang="en-US" sz="4350" b="1" dirty="0">
                <a:solidFill>
                  <a:srgbClr val="1F3A5F"/>
                </a:solidFill>
                <a:latin typeface="Arial" pitchFamily="34" charset="0"/>
                <a:ea typeface="Arial" pitchFamily="34" charset="-122"/>
                <a:cs typeface="Arial" pitchFamily="34" charset="-120"/>
              </a:rPr>
              <a:t>Was the applicant told the plant is M-1? And if so, where is it on the plan?</a:t>
            </a:r>
            <a:endParaRPr lang="en-US" sz="4350" dirty="0"/>
          </a:p>
        </p:txBody>
      </p:sp>
      <p:sp>
        <p:nvSpPr>
          <p:cNvPr id="4" name="Shape 2"/>
          <p:cNvSpPr/>
          <p:nvPr/>
        </p:nvSpPr>
        <p:spPr>
          <a:xfrm>
            <a:off x="1543050" y="4116586"/>
            <a:ext cx="7610475" cy="2108299"/>
          </a:xfrm>
          <a:prstGeom prst="rect">
            <a:avLst/>
          </a:prstGeom>
          <a:solidFill>
            <a:srgbClr val="FFFFFF"/>
          </a:solidFill>
          <a:ln w="19050">
            <a:solidFill>
              <a:srgbClr val="E3B7B0"/>
            </a:solidFill>
            <a:prstDash val="solid"/>
          </a:ln>
        </p:spPr>
        <p:txBody>
          <a:bodyPr/>
          <a:lstStyle/>
          <a:p>
            <a:endParaRPr lang="en-US"/>
          </a:p>
        </p:txBody>
      </p:sp>
      <p:sp>
        <p:nvSpPr>
          <p:cNvPr id="5" name="Text 3"/>
          <p:cNvSpPr/>
          <p:nvPr/>
        </p:nvSpPr>
        <p:spPr>
          <a:xfrm>
            <a:off x="1924050" y="4440436"/>
            <a:ext cx="7076789" cy="1498699"/>
          </a:xfrm>
          <a:prstGeom prst="rect">
            <a:avLst/>
          </a:prstGeom>
          <a:noFill/>
          <a:ln/>
        </p:spPr>
        <p:txBody>
          <a:bodyPr wrap="square" lIns="25400" tIns="25400" rIns="25400" bIns="25400" rtlCol="0" anchor="t">
            <a:normAutofit lnSpcReduction="10000"/>
          </a:bodyPr>
          <a:lstStyle/>
          <a:p>
            <a:pPr marL="0" indent="0" algn="l">
              <a:lnSpc>
                <a:spcPct val="123677"/>
              </a:lnSpc>
              <a:buNone/>
            </a:pPr>
            <a:r>
              <a:rPr lang="en-US" sz="2700" b="1" dirty="0">
                <a:solidFill>
                  <a:srgbClr val="8A1F1F"/>
                </a:solidFill>
                <a:latin typeface="Georgia" pitchFamily="34" charset="0"/>
                <a:ea typeface="Georgia" pitchFamily="34" charset="-122"/>
                <a:cs typeface="Georgia" pitchFamily="34" charset="-120"/>
              </a:rPr>
              <a:t>Either it was never described </a:t>
            </a:r>
            <a:r>
              <a:rPr lang="en-US" sz="2700" dirty="0">
                <a:solidFill>
                  <a:srgbClr val="1C2530"/>
                </a:solidFill>
                <a:highlight>
                  <a:srgbClr val="FFFFFF"/>
                </a:highlight>
                <a:latin typeface="Georgia" pitchFamily="34" charset="0"/>
                <a:ea typeface="Georgia" pitchFamily="34" charset="-122"/>
                <a:cs typeface="Georgia" pitchFamily="34" charset="-120"/>
              </a:rPr>
              <a:t>— in which case no one could have classified it, and the M-1 treatment rests on nothing.</a:t>
            </a:r>
            <a:endParaRPr lang="en-US" sz="2700" dirty="0"/>
          </a:p>
        </p:txBody>
      </p:sp>
      <p:sp>
        <p:nvSpPr>
          <p:cNvPr id="6" name="Shape 4"/>
          <p:cNvSpPr/>
          <p:nvPr/>
        </p:nvSpPr>
        <p:spPr>
          <a:xfrm>
            <a:off x="9439275" y="4116586"/>
            <a:ext cx="7610475" cy="2108299"/>
          </a:xfrm>
          <a:prstGeom prst="rect">
            <a:avLst/>
          </a:prstGeom>
          <a:solidFill>
            <a:srgbClr val="FFFFFF"/>
          </a:solidFill>
          <a:ln w="19050">
            <a:solidFill>
              <a:srgbClr val="E3B7B0"/>
            </a:solidFill>
            <a:prstDash val="solid"/>
          </a:ln>
        </p:spPr>
        <p:txBody>
          <a:bodyPr/>
          <a:lstStyle/>
          <a:p>
            <a:endParaRPr lang="en-US"/>
          </a:p>
        </p:txBody>
      </p:sp>
      <p:sp>
        <p:nvSpPr>
          <p:cNvPr id="7" name="Text 5"/>
          <p:cNvSpPr/>
          <p:nvPr/>
        </p:nvSpPr>
        <p:spPr>
          <a:xfrm>
            <a:off x="9820275" y="4440436"/>
            <a:ext cx="7076789" cy="1498699"/>
          </a:xfrm>
          <a:prstGeom prst="rect">
            <a:avLst/>
          </a:prstGeom>
          <a:noFill/>
          <a:ln/>
        </p:spPr>
        <p:txBody>
          <a:bodyPr wrap="square" lIns="25400" tIns="25400" rIns="25400" bIns="25400" rtlCol="0" anchor="t">
            <a:normAutofit lnSpcReduction="10000"/>
          </a:bodyPr>
          <a:lstStyle/>
          <a:p>
            <a:pPr marL="0" indent="0" algn="l">
              <a:lnSpc>
                <a:spcPct val="123677"/>
              </a:lnSpc>
              <a:buNone/>
            </a:pPr>
            <a:r>
              <a:rPr lang="en-US" sz="2700" b="1" dirty="0">
                <a:solidFill>
                  <a:srgbClr val="8A1F1F"/>
                </a:solidFill>
                <a:latin typeface="Georgia" pitchFamily="34" charset="0"/>
                <a:ea typeface="Georgia" pitchFamily="34" charset="-122"/>
                <a:cs typeface="Georgia" pitchFamily="34" charset="-120"/>
              </a:rPr>
              <a:t>Or it was described but never drawn </a:t>
            </a:r>
            <a:r>
              <a:rPr lang="en-US" sz="2700" dirty="0">
                <a:solidFill>
                  <a:srgbClr val="1C2530"/>
                </a:solidFill>
                <a:highlight>
                  <a:srgbClr val="FFFFFF"/>
                </a:highlight>
                <a:latin typeface="Georgia" pitchFamily="34" charset="0"/>
                <a:ea typeface="Georgia" pitchFamily="34" charset="-122"/>
                <a:cs typeface="Georgia" pitchFamily="34" charset="-120"/>
              </a:rPr>
              <a:t>— in which case the approved plan does not match the conversation the City had.</a:t>
            </a:r>
            <a:endParaRPr lang="en-US" sz="2700" dirty="0"/>
          </a:p>
        </p:txBody>
      </p:sp>
      <p:sp>
        <p:nvSpPr>
          <p:cNvPr id="8" name="Text 6"/>
          <p:cNvSpPr/>
          <p:nvPr/>
        </p:nvSpPr>
        <p:spPr>
          <a:xfrm>
            <a:off x="1543050" y="6605885"/>
            <a:ext cx="15971901" cy="1220986"/>
          </a:xfrm>
          <a:prstGeom prst="rect">
            <a:avLst/>
          </a:prstGeom>
          <a:noFill/>
          <a:ln/>
        </p:spPr>
        <p:txBody>
          <a:bodyPr wrap="square" lIns="25400" tIns="25400" rIns="25400" bIns="25400" rtlCol="0" anchor="t">
            <a:normAutofit lnSpcReduction="10000"/>
          </a:bodyPr>
          <a:lstStyle/>
          <a:p>
            <a:pPr marL="0" indent="0" algn="l">
              <a:lnSpc>
                <a:spcPct val="119423"/>
              </a:lnSpc>
              <a:buNone/>
            </a:pPr>
            <a:r>
              <a:rPr lang="en-US" sz="3450" b="1" dirty="0">
                <a:solidFill>
                  <a:srgbClr val="8A1F1F"/>
                </a:solidFill>
                <a:latin typeface="Georgia" pitchFamily="34" charset="0"/>
                <a:ea typeface="Georgia" pitchFamily="34" charset="-122"/>
                <a:cs typeface="Georgia" pitchFamily="34" charset="-120"/>
              </a:rPr>
              <a:t>There is no third possibility in which a plan that omits the plant nonetheless establishes that the plant complies.</a:t>
            </a:r>
            <a:endParaRPr lang="en-US" sz="34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52500" y="1517551"/>
            <a:ext cx="18021300" cy="582910"/>
          </a:xfrm>
          <a:prstGeom prst="rect">
            <a:avLst/>
          </a:prstGeom>
          <a:noFill/>
          <a:ln/>
        </p:spPr>
        <p:txBody>
          <a:bodyPr wrap="square" lIns="25400" tIns="25400" rIns="25400" bIns="25400" rtlCol="0" anchor="t">
            <a:normAutofit lnSpcReduction="10000"/>
          </a:bodyPr>
          <a:lstStyle/>
          <a:p>
            <a:pPr marL="0" indent="0" algn="l">
              <a:lnSpc>
                <a:spcPct val="94286"/>
              </a:lnSpc>
              <a:buNone/>
            </a:pPr>
            <a:r>
              <a:rPr lang="en-US" sz="3900" b="1" dirty="0">
                <a:solidFill>
                  <a:srgbClr val="1F3A5F"/>
                </a:solidFill>
                <a:latin typeface="Arial" pitchFamily="34" charset="0"/>
                <a:ea typeface="Arial" pitchFamily="34" charset="-122"/>
                <a:cs typeface="Arial" pitchFamily="34" charset="-120"/>
              </a:rPr>
              <a:t>Does the operation even fit on eight acres?</a:t>
            </a:r>
            <a:endParaRPr lang="en-US" sz="3900" dirty="0"/>
          </a:p>
        </p:txBody>
      </p:sp>
      <p:sp>
        <p:nvSpPr>
          <p:cNvPr id="3" name="Text 1"/>
          <p:cNvSpPr/>
          <p:nvPr/>
        </p:nvSpPr>
        <p:spPr>
          <a:xfrm>
            <a:off x="952500" y="2176661"/>
            <a:ext cx="15697200" cy="774700"/>
          </a:xfrm>
          <a:prstGeom prst="rect">
            <a:avLst/>
          </a:prstGeom>
          <a:noFill/>
          <a:ln/>
        </p:spPr>
        <p:txBody>
          <a:bodyPr wrap="square" lIns="25400" tIns="25400" rIns="25400" bIns="25400" rtlCol="0" anchor="t">
            <a:normAutofit/>
          </a:bodyPr>
          <a:lstStyle/>
          <a:p>
            <a:pPr marL="0" indent="0" algn="l">
              <a:buNone/>
            </a:pPr>
            <a:r>
              <a:rPr lang="en-US" sz="2100" dirty="0">
                <a:solidFill>
                  <a:srgbClr val="5A6675"/>
                </a:solidFill>
                <a:latin typeface="Georgia" pitchFamily="34" charset="0"/>
                <a:ea typeface="Georgia" pitchFamily="34" charset="-122"/>
                <a:cs typeface="Georgia" pitchFamily="34" charset="-120"/>
              </a:rPr>
              <a:t>We are not saying it does not. We are saying </a:t>
            </a:r>
            <a:r>
              <a:rPr lang="en-US" sz="2100" b="1" dirty="0">
                <a:solidFill>
                  <a:srgbClr val="5A6675"/>
                </a:solidFill>
                <a:latin typeface="Georgia" pitchFamily="34" charset="0"/>
                <a:ea typeface="Georgia" pitchFamily="34" charset="-122"/>
                <a:cs typeface="Georgia" pitchFamily="34" charset="-120"/>
              </a:rPr>
              <a:t>no one can tell from this plan </a:t>
            </a:r>
            <a:r>
              <a:rPr lang="en-US" sz="2100" dirty="0">
                <a:solidFill>
                  <a:srgbClr val="5A6675"/>
                </a:solidFill>
                <a:latin typeface="Georgia" pitchFamily="34" charset="0"/>
                <a:ea typeface="Georgia" pitchFamily="34" charset="-122"/>
                <a:cs typeface="Georgia" pitchFamily="34" charset="-120"/>
              </a:rPr>
              <a:t>— and the calculation has been requested more than once without being provided.</a:t>
            </a:r>
            <a:endParaRPr lang="en-US" sz="2100" dirty="0"/>
          </a:p>
        </p:txBody>
      </p:sp>
      <p:sp>
        <p:nvSpPr>
          <p:cNvPr id="4" name="Shape 2"/>
          <p:cNvSpPr/>
          <p:nvPr/>
        </p:nvSpPr>
        <p:spPr>
          <a:xfrm>
            <a:off x="952500" y="3122811"/>
            <a:ext cx="8086725" cy="3587750"/>
          </a:xfrm>
          <a:prstGeom prst="rect">
            <a:avLst/>
          </a:prstGeom>
          <a:solidFill>
            <a:srgbClr val="FBFAF6"/>
          </a:solidFill>
          <a:ln w="19050">
            <a:solidFill>
              <a:srgbClr val="D8D2C4"/>
            </a:solidFill>
            <a:prstDash val="solid"/>
          </a:ln>
        </p:spPr>
        <p:txBody>
          <a:bodyPr/>
          <a:lstStyle/>
          <a:p>
            <a:endParaRPr lang="en-US"/>
          </a:p>
        </p:txBody>
      </p:sp>
      <p:sp>
        <p:nvSpPr>
          <p:cNvPr id="5" name="Text 3"/>
          <p:cNvSpPr/>
          <p:nvPr/>
        </p:nvSpPr>
        <p:spPr>
          <a:xfrm>
            <a:off x="1238250" y="3370461"/>
            <a:ext cx="8266748" cy="311150"/>
          </a:xfrm>
          <a:prstGeom prst="rect">
            <a:avLst/>
          </a:prstGeom>
          <a:noFill/>
          <a:ln/>
        </p:spPr>
        <p:txBody>
          <a:bodyPr wrap="square" lIns="25400" tIns="25400" rIns="25400" bIns="25400" rtlCol="0" anchor="t">
            <a:normAutofit lnSpcReduction="10000"/>
          </a:bodyPr>
          <a:lstStyle/>
          <a:p>
            <a:pPr marL="0" indent="0" algn="l">
              <a:buNone/>
            </a:pPr>
            <a:r>
              <a:rPr lang="en-US" sz="1875" b="1" dirty="0">
                <a:solidFill>
                  <a:srgbClr val="C2703D"/>
                </a:solidFill>
                <a:latin typeface="Arial" pitchFamily="34" charset="0"/>
                <a:ea typeface="Arial" pitchFamily="34" charset="-122"/>
                <a:cs typeface="Arial" pitchFamily="34" charset="-120"/>
              </a:rPr>
              <a:t>The arithmetic, illustrative only</a:t>
            </a:r>
            <a:endParaRPr lang="en-US" sz="1875" dirty="0"/>
          </a:p>
        </p:txBody>
      </p:sp>
      <p:sp>
        <p:nvSpPr>
          <p:cNvPr id="6" name="Text 4"/>
          <p:cNvSpPr/>
          <p:nvPr/>
        </p:nvSpPr>
        <p:spPr>
          <a:xfrm>
            <a:off x="1238250" y="3738761"/>
            <a:ext cx="7740682" cy="1048345"/>
          </a:xfrm>
          <a:prstGeom prst="rect">
            <a:avLst/>
          </a:prstGeom>
          <a:noFill/>
          <a:ln/>
        </p:spPr>
        <p:txBody>
          <a:bodyPr wrap="square" lIns="25400" tIns="25400" rIns="25400" bIns="25400" rtlCol="0" anchor="t">
            <a:normAutofit lnSpcReduction="10000"/>
          </a:bodyPr>
          <a:lstStyle/>
          <a:p>
            <a:pPr marL="0" indent="0" algn="l">
              <a:lnSpc>
                <a:spcPct val="117867"/>
              </a:lnSpc>
              <a:buNone/>
            </a:pPr>
            <a:r>
              <a:rPr lang="en-US" sz="1950" dirty="0">
                <a:solidFill>
                  <a:srgbClr val="1C2530"/>
                </a:solidFill>
                <a:latin typeface="Georgia" pitchFamily="34" charset="0"/>
                <a:ea typeface="Georgia" pitchFamily="34" charset="-122"/>
                <a:cs typeface="Georgia" pitchFamily="34" charset="-120"/>
              </a:rPr>
              <a:t>Open storage is capped at </a:t>
            </a:r>
            <a:r>
              <a:rPr lang="en-US" sz="1950" b="1" dirty="0">
                <a:solidFill>
                  <a:srgbClr val="1C2530"/>
                </a:solidFill>
                <a:latin typeface="Georgia" pitchFamily="34" charset="0"/>
                <a:ea typeface="Georgia" pitchFamily="34" charset="-122"/>
                <a:cs typeface="Georgia" pitchFamily="34" charset="-120"/>
              </a:rPr>
              <a:t>40% of the lot </a:t>
            </a:r>
            <a:r>
              <a:rPr lang="en-US" sz="1950" dirty="0">
                <a:solidFill>
                  <a:srgbClr val="1C2530"/>
                </a:solidFill>
                <a:latin typeface="Georgia" pitchFamily="34" charset="0"/>
                <a:ea typeface="Georgia" pitchFamily="34" charset="-122"/>
                <a:cs typeface="Georgia" pitchFamily="34" charset="-120"/>
              </a:rPr>
              <a:t>. Eight acres is about 348,000 sq ft, so the allowance would be roughly </a:t>
            </a:r>
            <a:r>
              <a:rPr lang="en-US" sz="1950" b="1" dirty="0">
                <a:solidFill>
                  <a:srgbClr val="1C2530"/>
                </a:solidFill>
                <a:latin typeface="Georgia" pitchFamily="34" charset="0"/>
                <a:ea typeface="Georgia" pitchFamily="34" charset="-122"/>
                <a:cs typeface="Georgia" pitchFamily="34" charset="-120"/>
              </a:rPr>
              <a:t>3.2 acres </a:t>
            </a:r>
            <a:r>
              <a:rPr lang="en-US" sz="1950" dirty="0">
                <a:solidFill>
                  <a:srgbClr val="1C2530"/>
                </a:solidFill>
                <a:latin typeface="Georgia" pitchFamily="34" charset="0"/>
                <a:ea typeface="Georgia" pitchFamily="34" charset="-122"/>
                <a:cs typeface="Georgia" pitchFamily="34" charset="-120"/>
              </a:rPr>
              <a:t>. Fifty-eight acres would allow about </a:t>
            </a:r>
            <a:r>
              <a:rPr lang="en-US" sz="1950" b="1" dirty="0">
                <a:solidFill>
                  <a:srgbClr val="1C2530"/>
                </a:solidFill>
                <a:latin typeface="Georgia" pitchFamily="34" charset="0"/>
                <a:ea typeface="Georgia" pitchFamily="34" charset="-122"/>
                <a:cs typeface="Georgia" pitchFamily="34" charset="-120"/>
              </a:rPr>
              <a:t>23</a:t>
            </a:r>
            <a:r>
              <a:rPr lang="en-US" sz="1950" dirty="0">
                <a:solidFill>
                  <a:srgbClr val="1C2530"/>
                </a:solidFill>
                <a:latin typeface="Georgia" pitchFamily="34" charset="0"/>
                <a:ea typeface="Georgia" pitchFamily="34" charset="-122"/>
                <a:cs typeface="Georgia" pitchFamily="34" charset="-120"/>
              </a:rPr>
              <a:t>.</a:t>
            </a:r>
            <a:endParaRPr lang="en-US" sz="1950" dirty="0"/>
          </a:p>
        </p:txBody>
      </p:sp>
      <p:sp>
        <p:nvSpPr>
          <p:cNvPr id="7" name="Text 5"/>
          <p:cNvSpPr/>
          <p:nvPr/>
        </p:nvSpPr>
        <p:spPr>
          <a:xfrm>
            <a:off x="1238250" y="4844256"/>
            <a:ext cx="7740682" cy="711597"/>
          </a:xfrm>
          <a:prstGeom prst="rect">
            <a:avLst/>
          </a:prstGeom>
          <a:noFill/>
          <a:ln/>
        </p:spPr>
        <p:txBody>
          <a:bodyPr wrap="square" lIns="25400" tIns="25400" rIns="25400" bIns="25400" rtlCol="0" anchor="t">
            <a:normAutofit lnSpcReduction="10000"/>
          </a:bodyPr>
          <a:lstStyle/>
          <a:p>
            <a:pPr marL="0" indent="0" algn="l">
              <a:lnSpc>
                <a:spcPct val="117867"/>
              </a:lnSpc>
              <a:buNone/>
            </a:pPr>
            <a:r>
              <a:rPr lang="en-US" sz="1950" dirty="0">
                <a:solidFill>
                  <a:srgbClr val="1C2530"/>
                </a:solidFill>
                <a:latin typeface="Georgia" pitchFamily="34" charset="0"/>
                <a:ea typeface="Georgia" pitchFamily="34" charset="-122"/>
                <a:cs typeface="Georgia" pitchFamily="34" charset="-120"/>
              </a:rPr>
              <a:t>Same words. A permission seven times larger. </a:t>
            </a:r>
            <a:r>
              <a:rPr lang="en-US" sz="1950" b="1" dirty="0">
                <a:solidFill>
                  <a:srgbClr val="1C2530"/>
                </a:solidFill>
                <a:latin typeface="Georgia" pitchFamily="34" charset="0"/>
                <a:ea typeface="Georgia" pitchFamily="34" charset="-122"/>
                <a:cs typeface="Georgia" pitchFamily="34" charset="-120"/>
              </a:rPr>
              <a:t>The plat sets which one applies.</a:t>
            </a:r>
            <a:endParaRPr lang="en-US" sz="1950" dirty="0"/>
          </a:p>
        </p:txBody>
      </p:sp>
      <p:sp>
        <p:nvSpPr>
          <p:cNvPr id="8" name="Shape 6"/>
          <p:cNvSpPr/>
          <p:nvPr/>
        </p:nvSpPr>
        <p:spPr>
          <a:xfrm>
            <a:off x="9248775" y="3122811"/>
            <a:ext cx="8086725" cy="3587750"/>
          </a:xfrm>
          <a:prstGeom prst="rect">
            <a:avLst/>
          </a:prstGeom>
          <a:solidFill>
            <a:srgbClr val="FBFAF6"/>
          </a:solidFill>
          <a:ln w="19050">
            <a:solidFill>
              <a:srgbClr val="D8D2C4"/>
            </a:solidFill>
            <a:prstDash val="solid"/>
          </a:ln>
        </p:spPr>
        <p:txBody>
          <a:bodyPr/>
          <a:lstStyle/>
          <a:p>
            <a:endParaRPr lang="en-US"/>
          </a:p>
        </p:txBody>
      </p:sp>
      <p:sp>
        <p:nvSpPr>
          <p:cNvPr id="9" name="Text 7"/>
          <p:cNvSpPr/>
          <p:nvPr/>
        </p:nvSpPr>
        <p:spPr>
          <a:xfrm>
            <a:off x="9534525" y="3370461"/>
            <a:ext cx="8266748" cy="311150"/>
          </a:xfrm>
          <a:prstGeom prst="rect">
            <a:avLst/>
          </a:prstGeom>
          <a:noFill/>
          <a:ln/>
        </p:spPr>
        <p:txBody>
          <a:bodyPr wrap="square" lIns="25400" tIns="25400" rIns="25400" bIns="25400" rtlCol="0" anchor="t">
            <a:normAutofit lnSpcReduction="10000"/>
          </a:bodyPr>
          <a:lstStyle/>
          <a:p>
            <a:pPr marL="0" indent="0" algn="l">
              <a:buNone/>
            </a:pPr>
            <a:r>
              <a:rPr lang="en-US" sz="1875" b="1" dirty="0">
                <a:solidFill>
                  <a:srgbClr val="C2703D"/>
                </a:solidFill>
                <a:latin typeface="Arial" pitchFamily="34" charset="0"/>
                <a:ea typeface="Arial" pitchFamily="34" charset="-122"/>
                <a:cs typeface="Arial" pitchFamily="34" charset="-120"/>
              </a:rPr>
              <a:t>Why it cannot be checked</a:t>
            </a:r>
            <a:endParaRPr lang="en-US" sz="1875" dirty="0"/>
          </a:p>
        </p:txBody>
      </p:sp>
      <p:sp>
        <p:nvSpPr>
          <p:cNvPr id="10" name="Text 8"/>
          <p:cNvSpPr/>
          <p:nvPr/>
        </p:nvSpPr>
        <p:spPr>
          <a:xfrm>
            <a:off x="9534525" y="3738761"/>
            <a:ext cx="7740682" cy="995363"/>
          </a:xfrm>
          <a:prstGeom prst="rect">
            <a:avLst/>
          </a:prstGeom>
          <a:noFill/>
          <a:ln/>
        </p:spPr>
        <p:txBody>
          <a:bodyPr wrap="square" lIns="25400" tIns="25400" rIns="25400" bIns="25400" rtlCol="0" anchor="t">
            <a:normAutofit lnSpcReduction="10000"/>
          </a:bodyPr>
          <a:lstStyle/>
          <a:p>
            <a:pPr marL="0" indent="0" algn="l">
              <a:lnSpc>
                <a:spcPct val="119643"/>
              </a:lnSpc>
              <a:buNone/>
            </a:pPr>
            <a:r>
              <a:rPr lang="en-US" sz="1875" b="1" dirty="0">
                <a:solidFill>
                  <a:srgbClr val="1C2530"/>
                </a:solidFill>
                <a:latin typeface="Georgia" pitchFamily="34" charset="0"/>
                <a:ea typeface="Georgia" pitchFamily="34" charset="-122"/>
                <a:cs typeface="Georgia" pitchFamily="34" charset="-120"/>
              </a:rPr>
              <a:t>Nothing is dimensioned. </a:t>
            </a:r>
            <a:r>
              <a:rPr lang="en-US" sz="1875" dirty="0">
                <a:solidFill>
                  <a:srgbClr val="1C2530"/>
                </a:solidFill>
                <a:latin typeface="Georgia" pitchFamily="34" charset="0"/>
                <a:ea typeface="Georgia" pitchFamily="34" charset="-122"/>
                <a:cs typeface="Georgia" pitchFamily="34" charset="-120"/>
              </a:rPr>
              <a:t>Stockpiles, silos, tanks, the dryer pad, truck turning room — no footprints, no heights. And “open storage” itself needs defining: piles only, or silos, tanks and the equipment pad too?</a:t>
            </a:r>
            <a:endParaRPr lang="en-US" sz="1875" dirty="0"/>
          </a:p>
        </p:txBody>
      </p:sp>
      <p:sp>
        <p:nvSpPr>
          <p:cNvPr id="11" name="Text 9"/>
          <p:cNvSpPr/>
          <p:nvPr/>
        </p:nvSpPr>
        <p:spPr>
          <a:xfrm>
            <a:off x="9534525" y="4781749"/>
            <a:ext cx="7740682" cy="676275"/>
          </a:xfrm>
          <a:prstGeom prst="rect">
            <a:avLst/>
          </a:prstGeom>
          <a:noFill/>
          <a:ln/>
        </p:spPr>
        <p:txBody>
          <a:bodyPr wrap="square" lIns="25400" tIns="25400" rIns="25400" bIns="25400" rtlCol="0" anchor="t">
            <a:normAutofit lnSpcReduction="10000"/>
          </a:bodyPr>
          <a:lstStyle/>
          <a:p>
            <a:pPr marL="0" indent="0" algn="l">
              <a:lnSpc>
                <a:spcPct val="119643"/>
              </a:lnSpc>
              <a:buNone/>
            </a:pPr>
            <a:r>
              <a:rPr lang="en-US" sz="1875" b="1" dirty="0">
                <a:solidFill>
                  <a:srgbClr val="1C2530"/>
                </a:solidFill>
                <a:latin typeface="Georgia" pitchFamily="34" charset="0"/>
                <a:ea typeface="Georgia" pitchFamily="34" charset="-122"/>
                <a:cs typeface="Georgia" pitchFamily="34" charset="-120"/>
              </a:rPr>
              <a:t>The plant is unidentified. </a:t>
            </a:r>
            <a:r>
              <a:rPr lang="en-US" sz="1875" dirty="0">
                <a:solidFill>
                  <a:srgbClr val="1C2530"/>
                </a:solidFill>
                <a:latin typeface="Georgia" pitchFamily="34" charset="0"/>
                <a:ea typeface="Georgia" pitchFamily="34" charset="-122"/>
                <a:cs typeface="Georgia" pitchFamily="34" charset="-120"/>
              </a:rPr>
              <a:t>A higher tonnage rate needs larger piles and more silos.</a:t>
            </a:r>
            <a:endParaRPr lang="en-US" sz="1875" dirty="0"/>
          </a:p>
        </p:txBody>
      </p:sp>
      <p:sp>
        <p:nvSpPr>
          <p:cNvPr id="12" name="Text 10"/>
          <p:cNvSpPr/>
          <p:nvPr/>
        </p:nvSpPr>
        <p:spPr>
          <a:xfrm>
            <a:off x="9534525" y="5505649"/>
            <a:ext cx="7740682" cy="995363"/>
          </a:xfrm>
          <a:prstGeom prst="rect">
            <a:avLst/>
          </a:prstGeom>
          <a:noFill/>
          <a:ln/>
        </p:spPr>
        <p:txBody>
          <a:bodyPr wrap="square" lIns="25400" tIns="25400" rIns="25400" bIns="25400" rtlCol="0" anchor="t">
            <a:normAutofit lnSpcReduction="10000"/>
          </a:bodyPr>
          <a:lstStyle/>
          <a:p>
            <a:pPr marL="0" indent="0" algn="l">
              <a:lnSpc>
                <a:spcPct val="119643"/>
              </a:lnSpc>
              <a:buNone/>
            </a:pPr>
            <a:r>
              <a:rPr lang="en-US" sz="1875" b="1" dirty="0">
                <a:solidFill>
                  <a:srgbClr val="1C2530"/>
                </a:solidFill>
                <a:latin typeface="Georgia" pitchFamily="34" charset="0"/>
                <a:ea typeface="Georgia" pitchFamily="34" charset="-122"/>
                <a:cs typeface="Georgia" pitchFamily="34" charset="-120"/>
              </a:rPr>
              <a:t>The missing pieces need space too. </a:t>
            </a:r>
            <a:r>
              <a:rPr lang="en-US" sz="1875" dirty="0">
                <a:solidFill>
                  <a:srgbClr val="1C2530"/>
                </a:solidFill>
                <a:latin typeface="Georgia" pitchFamily="34" charset="0"/>
                <a:ea typeface="Georgia" pitchFamily="34" charset="-122"/>
                <a:cs typeface="Georgia" pitchFamily="34" charset="-120"/>
              </a:rPr>
              <a:t>Fuel tanks need a pad, containment and separation. The heater, generators and crusher need placement. None is drawn — so none is counted.</a:t>
            </a:r>
            <a:endParaRPr lang="en-US" sz="1875" dirty="0"/>
          </a:p>
        </p:txBody>
      </p:sp>
      <p:sp>
        <p:nvSpPr>
          <p:cNvPr id="13" name="Shape 11"/>
          <p:cNvSpPr/>
          <p:nvPr/>
        </p:nvSpPr>
        <p:spPr>
          <a:xfrm>
            <a:off x="952500" y="6882011"/>
            <a:ext cx="16383000" cy="1430238"/>
          </a:xfrm>
          <a:prstGeom prst="rect">
            <a:avLst/>
          </a:prstGeom>
          <a:solidFill>
            <a:srgbClr val="FBF3F1"/>
          </a:solidFill>
          <a:ln/>
        </p:spPr>
        <p:txBody>
          <a:bodyPr/>
          <a:lstStyle/>
          <a:p>
            <a:endParaRPr lang="en-US"/>
          </a:p>
        </p:txBody>
      </p:sp>
      <p:sp>
        <p:nvSpPr>
          <p:cNvPr id="14" name="Shape 12"/>
          <p:cNvSpPr/>
          <p:nvPr/>
        </p:nvSpPr>
        <p:spPr>
          <a:xfrm>
            <a:off x="952500" y="6882011"/>
            <a:ext cx="114300" cy="1430238"/>
          </a:xfrm>
          <a:prstGeom prst="rect">
            <a:avLst/>
          </a:prstGeom>
          <a:solidFill>
            <a:srgbClr val="8A1F1F"/>
          </a:solidFill>
          <a:ln/>
        </p:spPr>
        <p:txBody>
          <a:bodyPr/>
          <a:lstStyle/>
          <a:p>
            <a:endParaRPr lang="en-US"/>
          </a:p>
        </p:txBody>
      </p:sp>
      <p:sp>
        <p:nvSpPr>
          <p:cNvPr id="15" name="Text 13"/>
          <p:cNvSpPr/>
          <p:nvPr/>
        </p:nvSpPr>
        <p:spPr>
          <a:xfrm>
            <a:off x="1333500" y="7072511"/>
            <a:ext cx="16226790" cy="1087338"/>
          </a:xfrm>
          <a:prstGeom prst="rect">
            <a:avLst/>
          </a:prstGeom>
          <a:noFill/>
          <a:ln/>
        </p:spPr>
        <p:txBody>
          <a:bodyPr wrap="square" lIns="25400" tIns="25400" rIns="25400" bIns="25400" rtlCol="0" anchor="t">
            <a:normAutofit lnSpcReduction="10000"/>
          </a:bodyPr>
          <a:lstStyle/>
          <a:p>
            <a:pPr marL="0" indent="0" algn="l">
              <a:lnSpc>
                <a:spcPct val="119739"/>
              </a:lnSpc>
              <a:buNone/>
            </a:pPr>
            <a:r>
              <a:rPr lang="en-US" sz="2025" b="1" dirty="0">
                <a:solidFill>
                  <a:srgbClr val="1C2530"/>
                </a:solidFill>
                <a:latin typeface="Georgia" pitchFamily="34" charset="0"/>
                <a:ea typeface="Georgia" pitchFamily="34" charset="-122"/>
                <a:cs typeface="Georgia" pitchFamily="34" charset="-120"/>
              </a:rPr>
              <a:t>And the condition cuts the same way. </a:t>
            </a:r>
            <a:r>
              <a:rPr lang="en-US" sz="2025" dirty="0">
                <a:solidFill>
                  <a:srgbClr val="1C2530"/>
                </a:solidFill>
                <a:highlight>
                  <a:srgbClr val="FBF3F1"/>
                </a:highlight>
                <a:latin typeface="Georgia" pitchFamily="34" charset="0"/>
                <a:ea typeface="Georgia" pitchFamily="34" charset="-122"/>
                <a:cs typeface="Georgia" pitchFamily="34" charset="-120"/>
              </a:rPr>
              <a:t>If the applicant must return to the Board to expand, then the tanks, the heater and the generators — none of them on the plan — must come back. But once 58 acres is one lot, the 40% ceiling is so large that expansion may never reach it, and </a:t>
            </a:r>
            <a:r>
              <a:rPr lang="en-US" sz="2025" b="1" dirty="0">
                <a:solidFill>
                  <a:srgbClr val="1C2530"/>
                </a:solidFill>
                <a:latin typeface="Georgia" pitchFamily="34" charset="0"/>
                <a:ea typeface="Georgia" pitchFamily="34" charset="-122"/>
                <a:cs typeface="Georgia" pitchFamily="34" charset="-120"/>
              </a:rPr>
              <a:t>nothing would trigger a return.</a:t>
            </a:r>
            <a:endParaRPr lang="en-US" sz="2025" dirty="0"/>
          </a:p>
        </p:txBody>
      </p:sp>
      <p:sp>
        <p:nvSpPr>
          <p:cNvPr id="16" name="Text 14"/>
          <p:cNvSpPr/>
          <p:nvPr/>
        </p:nvSpPr>
        <p:spPr>
          <a:xfrm>
            <a:off x="952500" y="8464650"/>
            <a:ext cx="1802130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1F3A5F"/>
                </a:solidFill>
                <a:latin typeface="Arial" pitchFamily="34" charset="0"/>
                <a:ea typeface="Arial" pitchFamily="34" charset="-122"/>
                <a:cs typeface="Arial" pitchFamily="34" charset="-120"/>
              </a:rPr>
              <a:t>The question: what is the calculation, what does it count as storage, and which lot is it measured against — before or after consolidation?</a:t>
            </a:r>
            <a:endParaRPr lang="en-US" sz="2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4F1EA"/>
        </a:solidFill>
        <a:effectLst/>
      </p:bgPr>
    </p:bg>
    <p:spTree>
      <p:nvGrpSpPr>
        <p:cNvPr id="1" name=""/>
        <p:cNvGrpSpPr/>
        <p:nvPr/>
      </p:nvGrpSpPr>
      <p:grpSpPr>
        <a:xfrm>
          <a:off x="0" y="0"/>
          <a:ext cx="0" cy="0"/>
          <a:chOff x="0" y="0"/>
          <a:chExt cx="0" cy="0"/>
        </a:xfrm>
      </p:grpSpPr>
      <p:sp>
        <p:nvSpPr>
          <p:cNvPr id="2" name="Text 0"/>
          <p:cNvSpPr/>
          <p:nvPr/>
        </p:nvSpPr>
        <p:spPr>
          <a:xfrm>
            <a:off x="1143000" y="1614587"/>
            <a:ext cx="17602200" cy="304800"/>
          </a:xfrm>
          <a:prstGeom prst="rect">
            <a:avLst/>
          </a:prstGeom>
          <a:noFill/>
          <a:ln/>
        </p:spPr>
        <p:txBody>
          <a:bodyPr wrap="square" lIns="25400" tIns="25400" rIns="25400" bIns="25400" rtlCol="0" anchor="t">
            <a:normAutofit lnSpcReduction="10000"/>
          </a:bodyPr>
          <a:lstStyle/>
          <a:p>
            <a:pPr marL="0" indent="0" algn="l">
              <a:buNone/>
            </a:pPr>
            <a:r>
              <a:rPr lang="en-US" sz="1800" b="1" kern="0" spc="288" dirty="0">
                <a:solidFill>
                  <a:srgbClr val="C2703D"/>
                </a:solidFill>
                <a:latin typeface="Arial" pitchFamily="34" charset="0"/>
                <a:ea typeface="Arial" pitchFamily="34" charset="-122"/>
                <a:cs typeface="Arial" pitchFamily="34" charset="-120"/>
              </a:rPr>
              <a:t>CBB TECHNICAL MEMORANDUM · MAY 20, 2026 — THREE WEEKS BEFORE THE VOTE</a:t>
            </a:r>
            <a:endParaRPr lang="en-US" sz="1800" dirty="0"/>
          </a:p>
        </p:txBody>
      </p:sp>
      <p:sp>
        <p:nvSpPr>
          <p:cNvPr id="3" name="Text 1"/>
          <p:cNvSpPr/>
          <p:nvPr/>
        </p:nvSpPr>
        <p:spPr>
          <a:xfrm>
            <a:off x="1143000" y="2071787"/>
            <a:ext cx="17602200" cy="708620"/>
          </a:xfrm>
          <a:prstGeom prst="rect">
            <a:avLst/>
          </a:prstGeom>
          <a:noFill/>
          <a:ln/>
        </p:spPr>
        <p:txBody>
          <a:bodyPr wrap="square" lIns="25400" tIns="25400" rIns="25400" bIns="25400" rtlCol="0" anchor="t">
            <a:normAutofit lnSpcReduction="10000"/>
          </a:bodyPr>
          <a:lstStyle/>
          <a:p>
            <a:pPr marL="0" indent="0" algn="l">
              <a:lnSpc>
                <a:spcPct val="96000"/>
              </a:lnSpc>
              <a:buNone/>
            </a:pPr>
            <a:r>
              <a:rPr lang="en-US" sz="4800" b="1" dirty="0">
                <a:solidFill>
                  <a:srgbClr val="1F3A5F"/>
                </a:solidFill>
                <a:latin typeface="Arial" pitchFamily="34" charset="0"/>
                <a:ea typeface="Arial" pitchFamily="34" charset="-122"/>
                <a:cs typeface="Arial" pitchFamily="34" charset="-120"/>
              </a:rPr>
              <a:t>Not how many trucks. How heavy.</a:t>
            </a:r>
            <a:endParaRPr lang="en-US" sz="4800" dirty="0"/>
          </a:p>
        </p:txBody>
      </p:sp>
      <p:sp>
        <p:nvSpPr>
          <p:cNvPr id="4" name="Text 2"/>
          <p:cNvSpPr/>
          <p:nvPr/>
        </p:nvSpPr>
        <p:spPr>
          <a:xfrm>
            <a:off x="1143000" y="2951857"/>
            <a:ext cx="15304770" cy="977106"/>
          </a:xfrm>
          <a:prstGeom prst="rect">
            <a:avLst/>
          </a:prstGeom>
          <a:noFill/>
          <a:ln/>
        </p:spPr>
        <p:txBody>
          <a:bodyPr wrap="square" lIns="25400" tIns="25400" rIns="25400" bIns="25400" rtlCol="0" anchor="t">
            <a:normAutofit lnSpcReduction="10000"/>
          </a:bodyPr>
          <a:lstStyle/>
          <a:p>
            <a:pPr marL="0" indent="0" algn="l">
              <a:lnSpc>
                <a:spcPct val="127500"/>
              </a:lnSpc>
              <a:buNone/>
            </a:pPr>
            <a:r>
              <a:rPr lang="en-US" sz="2550" dirty="0">
                <a:solidFill>
                  <a:srgbClr val="5A6675"/>
                </a:solidFill>
                <a:latin typeface="Georgia" pitchFamily="34" charset="0"/>
                <a:ea typeface="Georgia" pitchFamily="34" charset="-122"/>
                <a:cs typeface="Georgia" pitchFamily="34" charset="-120"/>
              </a:rPr>
              <a:t>In fairness to the memorandum: CBB stated it had </a:t>
            </a:r>
            <a:r>
              <a:rPr lang="en-US" sz="2550" b="1" dirty="0">
                <a:solidFill>
                  <a:srgbClr val="5A6675"/>
                </a:solidFill>
                <a:latin typeface="Georgia" pitchFamily="34" charset="0"/>
                <a:ea typeface="Georgia" pitchFamily="34" charset="-122"/>
                <a:cs typeface="Georgia" pitchFamily="34" charset="-120"/>
              </a:rPr>
              <a:t>no operational capacity concerns related to traffic volumes </a:t>
            </a:r>
            <a:r>
              <a:rPr lang="en-US" sz="2550" dirty="0">
                <a:solidFill>
                  <a:srgbClr val="5A6675"/>
                </a:solidFill>
                <a:latin typeface="Georgia" pitchFamily="34" charset="0"/>
                <a:ea typeface="Georgia" pitchFamily="34" charset="-122"/>
                <a:cs typeface="Georgia" pitchFamily="34" charset="-120"/>
              </a:rPr>
              <a:t>, for the plant or its expansion.</a:t>
            </a:r>
            <a:endParaRPr lang="en-US" sz="2550" dirty="0"/>
          </a:p>
        </p:txBody>
      </p:sp>
      <p:sp>
        <p:nvSpPr>
          <p:cNvPr id="5" name="Shape 3"/>
          <p:cNvSpPr/>
          <p:nvPr/>
        </p:nvSpPr>
        <p:spPr>
          <a:xfrm>
            <a:off x="1143000" y="4138513"/>
            <a:ext cx="16002000" cy="2665413"/>
          </a:xfrm>
          <a:prstGeom prst="rect">
            <a:avLst/>
          </a:prstGeom>
          <a:solidFill>
            <a:srgbClr val="FFFFFF"/>
          </a:solidFill>
          <a:ln/>
        </p:spPr>
        <p:txBody>
          <a:bodyPr/>
          <a:lstStyle/>
          <a:p>
            <a:endParaRPr lang="en-US"/>
          </a:p>
        </p:txBody>
      </p:sp>
      <p:sp>
        <p:nvSpPr>
          <p:cNvPr id="6" name="Shape 4"/>
          <p:cNvSpPr/>
          <p:nvPr/>
        </p:nvSpPr>
        <p:spPr>
          <a:xfrm>
            <a:off x="1143000" y="4138513"/>
            <a:ext cx="114300" cy="2665413"/>
          </a:xfrm>
          <a:prstGeom prst="rect">
            <a:avLst/>
          </a:prstGeom>
          <a:solidFill>
            <a:srgbClr val="8A1F1F"/>
          </a:solidFill>
          <a:ln/>
        </p:spPr>
        <p:txBody>
          <a:bodyPr/>
          <a:lstStyle/>
          <a:p>
            <a:endParaRPr lang="en-US"/>
          </a:p>
        </p:txBody>
      </p:sp>
      <p:sp>
        <p:nvSpPr>
          <p:cNvPr id="7" name="Text 5"/>
          <p:cNvSpPr/>
          <p:nvPr/>
        </p:nvSpPr>
        <p:spPr>
          <a:xfrm>
            <a:off x="1638300" y="4443313"/>
            <a:ext cx="15605760" cy="2093913"/>
          </a:xfrm>
          <a:prstGeom prst="rect">
            <a:avLst/>
          </a:prstGeom>
          <a:noFill/>
          <a:ln/>
        </p:spPr>
        <p:txBody>
          <a:bodyPr wrap="square" lIns="25400" tIns="25400" rIns="25400" bIns="25400" rtlCol="0" anchor="t">
            <a:normAutofit fontScale="92500"/>
          </a:bodyPr>
          <a:lstStyle/>
          <a:p>
            <a:pPr marL="0" indent="0" algn="l">
              <a:lnSpc>
                <a:spcPct val="126469"/>
              </a:lnSpc>
              <a:buNone/>
            </a:pPr>
            <a:r>
              <a:rPr lang="en-US" sz="2850" dirty="0">
                <a:solidFill>
                  <a:srgbClr val="1C2530"/>
                </a:solidFill>
                <a:highlight>
                  <a:srgbClr val="FFFFFF"/>
                </a:highlight>
                <a:latin typeface="Georgia" pitchFamily="34" charset="0"/>
                <a:ea typeface="Georgia" pitchFamily="34" charset="-122"/>
                <a:cs typeface="Georgia" pitchFamily="34" charset="-120"/>
              </a:rPr>
              <a:t>“</a:t>
            </a:r>
            <a:r>
              <a:rPr lang="en-US" sz="2850" b="1" dirty="0">
                <a:solidFill>
                  <a:srgbClr val="1C2530"/>
                </a:solidFill>
                <a:latin typeface="Georgia" pitchFamily="34" charset="0"/>
                <a:ea typeface="Georgia" pitchFamily="34" charset="-122"/>
                <a:cs typeface="Georgia" pitchFamily="34" charset="-120"/>
              </a:rPr>
              <a:t>The bearing capacity of the existing pavement on Roelker Road is not known. </a:t>
            </a:r>
            <a:r>
              <a:rPr lang="en-US" sz="2850" dirty="0">
                <a:solidFill>
                  <a:srgbClr val="1C2530"/>
                </a:solidFill>
                <a:highlight>
                  <a:srgbClr val="FFFFFF"/>
                </a:highlight>
                <a:latin typeface="Georgia" pitchFamily="34" charset="0"/>
                <a:ea typeface="Georgia" pitchFamily="34" charset="-122"/>
                <a:cs typeface="Georgia" pitchFamily="34" charset="-120"/>
              </a:rPr>
              <a:t>” CBB recommended a geotechnical firm establish it and run a pavement lifecycle analysis assuming heavy truck operations — and if inadequate, upgrading to an </a:t>
            </a:r>
            <a:r>
              <a:rPr lang="en-US" sz="2850" b="1" dirty="0">
                <a:solidFill>
                  <a:srgbClr val="1C2530"/>
                </a:solidFill>
                <a:latin typeface="Georgia" pitchFamily="34" charset="0"/>
                <a:ea typeface="Georgia" pitchFamily="34" charset="-122"/>
                <a:cs typeface="Georgia" pitchFamily="34" charset="-120"/>
              </a:rPr>
              <a:t>80,000 pound </a:t>
            </a:r>
            <a:r>
              <a:rPr lang="en-US" sz="2850" dirty="0">
                <a:solidFill>
                  <a:srgbClr val="1C2530"/>
                </a:solidFill>
                <a:highlight>
                  <a:srgbClr val="FFFFFF"/>
                </a:highlight>
                <a:latin typeface="Georgia" pitchFamily="34" charset="0"/>
                <a:ea typeface="Georgia" pitchFamily="34" charset="-122"/>
                <a:cs typeface="Georgia" pitchFamily="34" charset="-120"/>
              </a:rPr>
              <a:t>capacity, restricting plant trucks to Veterans Memorial Parkway, and </a:t>
            </a:r>
            <a:r>
              <a:rPr lang="en-US" sz="2850" b="1" dirty="0">
                <a:solidFill>
                  <a:srgbClr val="1C2530"/>
                </a:solidFill>
                <a:latin typeface="Georgia" pitchFamily="34" charset="0"/>
                <a:ea typeface="Georgia" pitchFamily="34" charset="-122"/>
                <a:cs typeface="Georgia" pitchFamily="34" charset="-120"/>
              </a:rPr>
              <a:t>widening and paving the shoulders</a:t>
            </a:r>
            <a:r>
              <a:rPr lang="en-US" sz="2850" dirty="0">
                <a:solidFill>
                  <a:srgbClr val="1C2530"/>
                </a:solidFill>
                <a:highlight>
                  <a:srgbClr val="FFFFFF"/>
                </a:highlight>
                <a:latin typeface="Georgia" pitchFamily="34" charset="0"/>
                <a:ea typeface="Georgia" pitchFamily="34" charset="-122"/>
                <a:cs typeface="Georgia" pitchFamily="34" charset="-120"/>
              </a:rPr>
              <a:t>.</a:t>
            </a:r>
            <a:endParaRPr lang="en-US" sz="2850" dirty="0"/>
          </a:p>
        </p:txBody>
      </p:sp>
      <p:sp>
        <p:nvSpPr>
          <p:cNvPr id="8" name="Shape 6"/>
          <p:cNvSpPr/>
          <p:nvPr/>
        </p:nvSpPr>
        <p:spPr>
          <a:xfrm>
            <a:off x="1143000" y="7051576"/>
            <a:ext cx="5207000" cy="1620838"/>
          </a:xfrm>
          <a:prstGeom prst="rect">
            <a:avLst/>
          </a:prstGeom>
          <a:solidFill>
            <a:srgbClr val="FFFFFF"/>
          </a:solidFill>
          <a:ln/>
        </p:spPr>
        <p:txBody>
          <a:bodyPr/>
          <a:lstStyle/>
          <a:p>
            <a:endParaRPr lang="en-US"/>
          </a:p>
        </p:txBody>
      </p:sp>
      <p:sp>
        <p:nvSpPr>
          <p:cNvPr id="9" name="Text 7"/>
          <p:cNvSpPr/>
          <p:nvPr/>
        </p:nvSpPr>
        <p:spPr>
          <a:xfrm>
            <a:off x="1409700" y="7280176"/>
            <a:ext cx="4829810" cy="1201738"/>
          </a:xfrm>
          <a:prstGeom prst="rect">
            <a:avLst/>
          </a:prstGeom>
          <a:noFill/>
          <a:ln/>
        </p:spPr>
        <p:txBody>
          <a:bodyPr wrap="square" lIns="25400" tIns="25400" rIns="25400" bIns="25400" rtlCol="0" anchor="t">
            <a:normAutofit lnSpcReduction="10000"/>
          </a:bodyPr>
          <a:lstStyle/>
          <a:p>
            <a:pPr marL="0" indent="0" algn="l">
              <a:lnSpc>
                <a:spcPct val="119118"/>
              </a:lnSpc>
              <a:buNone/>
            </a:pPr>
            <a:r>
              <a:rPr lang="en-US" sz="2250" b="1" dirty="0">
                <a:solidFill>
                  <a:srgbClr val="1C2530"/>
                </a:solidFill>
                <a:latin typeface="Georgia" pitchFamily="34" charset="0"/>
                <a:ea typeface="Georgia" pitchFamily="34" charset="-122"/>
                <a:cs typeface="Georgia" pitchFamily="34" charset="-120"/>
              </a:rPr>
              <a:t>3,000–4,000 </a:t>
            </a:r>
            <a:r>
              <a:rPr lang="en-US" sz="2250" dirty="0">
                <a:solidFill>
                  <a:srgbClr val="1C2530"/>
                </a:solidFill>
                <a:highlight>
                  <a:srgbClr val="FFFFFF"/>
                </a:highlight>
                <a:latin typeface="Georgia" pitchFamily="34" charset="0"/>
                <a:ea typeface="Georgia" pitchFamily="34" charset="-122"/>
                <a:cs typeface="Georgia" pitchFamily="34" charset="-120"/>
              </a:rPr>
              <a:t>vehicles per day on a two-lane collector, 35 mph, no turn lanes.</a:t>
            </a:r>
            <a:endParaRPr lang="en-US" sz="2250" dirty="0"/>
          </a:p>
        </p:txBody>
      </p:sp>
      <p:sp>
        <p:nvSpPr>
          <p:cNvPr id="10" name="Shape 8"/>
          <p:cNvSpPr/>
          <p:nvPr/>
        </p:nvSpPr>
        <p:spPr>
          <a:xfrm>
            <a:off x="6540500" y="7051576"/>
            <a:ext cx="5207000" cy="1620838"/>
          </a:xfrm>
          <a:prstGeom prst="rect">
            <a:avLst/>
          </a:prstGeom>
          <a:solidFill>
            <a:srgbClr val="FFFFFF"/>
          </a:solidFill>
          <a:ln/>
        </p:spPr>
        <p:txBody>
          <a:bodyPr/>
          <a:lstStyle/>
          <a:p>
            <a:endParaRPr lang="en-US"/>
          </a:p>
        </p:txBody>
      </p:sp>
      <p:sp>
        <p:nvSpPr>
          <p:cNvPr id="11" name="Text 9"/>
          <p:cNvSpPr/>
          <p:nvPr/>
        </p:nvSpPr>
        <p:spPr>
          <a:xfrm>
            <a:off x="6807200" y="7280176"/>
            <a:ext cx="4829810" cy="1201738"/>
          </a:xfrm>
          <a:prstGeom prst="rect">
            <a:avLst/>
          </a:prstGeom>
          <a:noFill/>
          <a:ln/>
        </p:spPr>
        <p:txBody>
          <a:bodyPr wrap="square" lIns="25400" tIns="25400" rIns="25400" bIns="25400" rtlCol="0" anchor="t">
            <a:normAutofit lnSpcReduction="10000"/>
          </a:bodyPr>
          <a:lstStyle/>
          <a:p>
            <a:pPr marL="0" indent="0" algn="l">
              <a:lnSpc>
                <a:spcPct val="119118"/>
              </a:lnSpc>
              <a:buNone/>
            </a:pPr>
            <a:r>
              <a:rPr lang="en-US" sz="2250" b="1" dirty="0">
                <a:solidFill>
                  <a:srgbClr val="1C2530"/>
                </a:solidFill>
                <a:latin typeface="Georgia" pitchFamily="34" charset="0"/>
                <a:ea typeface="Georgia" pitchFamily="34" charset="-122"/>
                <a:cs typeface="Georgia" pitchFamily="34" charset="-120"/>
              </a:rPr>
              <a:t>81% of the AM peak </a:t>
            </a:r>
            <a:r>
              <a:rPr lang="en-US" sz="2250" dirty="0">
                <a:solidFill>
                  <a:srgbClr val="1C2530"/>
                </a:solidFill>
                <a:highlight>
                  <a:srgbClr val="FFFFFF"/>
                </a:highlight>
                <a:latin typeface="Georgia" pitchFamily="34" charset="0"/>
                <a:ea typeface="Georgia" pitchFamily="34" charset="-122"/>
                <a:cs typeface="Georgia" pitchFamily="34" charset="-120"/>
              </a:rPr>
              <a:t>is the high school. Loaded trucks and student drivers.</a:t>
            </a:r>
            <a:endParaRPr lang="en-US" sz="2250" dirty="0"/>
          </a:p>
        </p:txBody>
      </p:sp>
      <p:sp>
        <p:nvSpPr>
          <p:cNvPr id="12" name="Shape 10"/>
          <p:cNvSpPr/>
          <p:nvPr/>
        </p:nvSpPr>
        <p:spPr>
          <a:xfrm>
            <a:off x="11938000" y="7051576"/>
            <a:ext cx="5207000" cy="1620838"/>
          </a:xfrm>
          <a:prstGeom prst="rect">
            <a:avLst/>
          </a:prstGeom>
          <a:solidFill>
            <a:srgbClr val="FFFFFF"/>
          </a:solidFill>
          <a:ln/>
        </p:spPr>
        <p:txBody>
          <a:bodyPr/>
          <a:lstStyle/>
          <a:p>
            <a:endParaRPr lang="en-US"/>
          </a:p>
        </p:txBody>
      </p:sp>
      <p:sp>
        <p:nvSpPr>
          <p:cNvPr id="13" name="Text 11"/>
          <p:cNvSpPr/>
          <p:nvPr/>
        </p:nvSpPr>
        <p:spPr>
          <a:xfrm>
            <a:off x="12204700" y="7280176"/>
            <a:ext cx="4829810" cy="1201738"/>
          </a:xfrm>
          <a:prstGeom prst="rect">
            <a:avLst/>
          </a:prstGeom>
          <a:noFill/>
          <a:ln/>
        </p:spPr>
        <p:txBody>
          <a:bodyPr wrap="square" lIns="25400" tIns="25400" rIns="25400" bIns="25400" rtlCol="0" anchor="t">
            <a:normAutofit lnSpcReduction="10000"/>
          </a:bodyPr>
          <a:lstStyle/>
          <a:p>
            <a:pPr marL="0" indent="0" algn="l">
              <a:lnSpc>
                <a:spcPct val="119118"/>
              </a:lnSpc>
              <a:buNone/>
            </a:pPr>
            <a:r>
              <a:rPr lang="en-US" sz="2250" dirty="0">
                <a:solidFill>
                  <a:srgbClr val="1C2530"/>
                </a:solidFill>
                <a:highlight>
                  <a:srgbClr val="FFFFFF"/>
                </a:highlight>
                <a:latin typeface="Georgia" pitchFamily="34" charset="0"/>
                <a:ea typeface="Georgia" pitchFamily="34" charset="-122"/>
                <a:cs typeface="Georgia" pitchFamily="34" charset="-120"/>
              </a:rPr>
              <a:t>An </a:t>
            </a:r>
            <a:r>
              <a:rPr lang="en-US" sz="2250" b="1" dirty="0">
                <a:solidFill>
                  <a:srgbClr val="1C2530"/>
                </a:solidFill>
                <a:latin typeface="Georgia" pitchFamily="34" charset="0"/>
                <a:ea typeface="Georgia" pitchFamily="34" charset="-122"/>
                <a:cs typeface="Georgia" pitchFamily="34" charset="-120"/>
              </a:rPr>
              <a:t>at-grade rail crossing </a:t>
            </a:r>
            <a:r>
              <a:rPr lang="en-US" sz="2250" dirty="0">
                <a:solidFill>
                  <a:srgbClr val="1C2530"/>
                </a:solidFill>
                <a:highlight>
                  <a:srgbClr val="FFFFFF"/>
                </a:highlight>
                <a:latin typeface="Georgia" pitchFamily="34" charset="0"/>
                <a:ea typeface="Georgia" pitchFamily="34" charset="-122"/>
                <a:cs typeface="Georgia" pitchFamily="34" charset="-120"/>
              </a:rPr>
              <a:t>530 feet from Veterans Memorial, just north of the site.</a:t>
            </a:r>
            <a:endParaRPr lang="en-US" sz="22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238250" y="1678384"/>
            <a:ext cx="16285845" cy="1379141"/>
          </a:xfrm>
          <a:prstGeom prst="rect">
            <a:avLst/>
          </a:prstGeom>
          <a:noFill/>
          <a:ln/>
        </p:spPr>
        <p:txBody>
          <a:bodyPr wrap="square" lIns="25400" tIns="25400" rIns="25400" bIns="25400" rtlCol="0" anchor="t">
            <a:normAutofit lnSpcReduction="10000"/>
          </a:bodyPr>
          <a:lstStyle/>
          <a:p>
            <a:pPr marL="0" indent="0" algn="l">
              <a:lnSpc>
                <a:spcPct val="96000"/>
              </a:lnSpc>
              <a:buNone/>
            </a:pPr>
            <a:r>
              <a:rPr lang="en-US" sz="4800" b="1" dirty="0">
                <a:solidFill>
                  <a:srgbClr val="1F3A5F"/>
                </a:solidFill>
                <a:latin typeface="Arial" pitchFamily="34" charset="0"/>
                <a:ea typeface="Arial" pitchFamily="34" charset="-122"/>
                <a:cs typeface="Arial" pitchFamily="34" charset="-120"/>
              </a:rPr>
              <a:t>The engineer recommended against the entrance location</a:t>
            </a:r>
            <a:endParaRPr lang="en-US" sz="4800" dirty="0"/>
          </a:p>
        </p:txBody>
      </p:sp>
      <p:sp>
        <p:nvSpPr>
          <p:cNvPr id="3" name="Text 1"/>
          <p:cNvSpPr/>
          <p:nvPr/>
        </p:nvSpPr>
        <p:spPr>
          <a:xfrm>
            <a:off x="1238250" y="3305175"/>
            <a:ext cx="15304770" cy="2180828"/>
          </a:xfrm>
          <a:prstGeom prst="rect">
            <a:avLst/>
          </a:prstGeom>
          <a:noFill/>
          <a:ln/>
        </p:spPr>
        <p:txBody>
          <a:bodyPr wrap="square" lIns="25400" tIns="25400" rIns="25400" bIns="25400" rtlCol="0" anchor="t">
            <a:normAutofit lnSpcReduction="10000"/>
          </a:bodyPr>
          <a:lstStyle/>
          <a:p>
            <a:pPr marL="0" indent="0" algn="l">
              <a:lnSpc>
                <a:spcPct val="131812"/>
              </a:lnSpc>
              <a:buNone/>
            </a:pPr>
            <a:r>
              <a:rPr lang="en-US" sz="2850" dirty="0">
                <a:solidFill>
                  <a:srgbClr val="1C2530"/>
                </a:solidFill>
                <a:latin typeface="Georgia" pitchFamily="34" charset="0"/>
                <a:ea typeface="Georgia" pitchFamily="34" charset="-122"/>
                <a:cs typeface="Georgia" pitchFamily="34" charset="-120"/>
              </a:rPr>
              <a:t>Most traffic comes from the north, so trucks turn left into the site. With no turn lane, CBB found that “ </a:t>
            </a:r>
            <a:r>
              <a:rPr lang="en-US" sz="2850" b="1" dirty="0">
                <a:solidFill>
                  <a:srgbClr val="1C2530"/>
                </a:solidFill>
                <a:latin typeface="Georgia" pitchFamily="34" charset="0"/>
                <a:ea typeface="Georgia" pitchFamily="34" charset="-122"/>
                <a:cs typeface="Georgia" pitchFamily="34" charset="-120"/>
              </a:rPr>
              <a:t>vehicles will queue back across the railroad tracks </a:t>
            </a:r>
            <a:r>
              <a:rPr lang="en-US" sz="2850" dirty="0">
                <a:solidFill>
                  <a:srgbClr val="1C2530"/>
                </a:solidFill>
                <a:latin typeface="Georgia" pitchFamily="34" charset="0"/>
                <a:ea typeface="Georgia" pitchFamily="34" charset="-122"/>
                <a:cs typeface="Georgia" pitchFamily="34" charset="-120"/>
              </a:rPr>
              <a:t>… Even with a southbound left-turn lane, the movement would likely queue across the tracks regularly.” It proposed an alternative alignment </a:t>
            </a:r>
            <a:r>
              <a:rPr lang="en-US" sz="2850" b="1" dirty="0">
                <a:solidFill>
                  <a:srgbClr val="1C2530"/>
                </a:solidFill>
                <a:latin typeface="Georgia" pitchFamily="34" charset="0"/>
                <a:ea typeface="Georgia" pitchFamily="34" charset="-122"/>
                <a:cs typeface="Georgia" pitchFamily="34" charset="-120"/>
              </a:rPr>
              <a:t>opposite Star Connection Drive</a:t>
            </a:r>
            <a:r>
              <a:rPr lang="en-US" sz="2850" dirty="0">
                <a:solidFill>
                  <a:srgbClr val="1C2530"/>
                </a:solidFill>
                <a:latin typeface="Georgia" pitchFamily="34" charset="0"/>
                <a:ea typeface="Georgia" pitchFamily="34" charset="-122"/>
                <a:cs typeface="Georgia" pitchFamily="34" charset="-120"/>
              </a:rPr>
              <a:t>.</a:t>
            </a:r>
            <a:endParaRPr lang="en-US" sz="2850" dirty="0"/>
          </a:p>
        </p:txBody>
      </p:sp>
      <p:sp>
        <p:nvSpPr>
          <p:cNvPr id="4" name="Shape 2"/>
          <p:cNvSpPr/>
          <p:nvPr/>
        </p:nvSpPr>
        <p:spPr>
          <a:xfrm>
            <a:off x="1238250" y="5752704"/>
            <a:ext cx="15811500" cy="2855913"/>
          </a:xfrm>
          <a:prstGeom prst="rect">
            <a:avLst/>
          </a:prstGeom>
          <a:solidFill>
            <a:srgbClr val="FBF3F1"/>
          </a:solidFill>
          <a:ln/>
        </p:spPr>
        <p:txBody>
          <a:bodyPr/>
          <a:lstStyle/>
          <a:p>
            <a:endParaRPr lang="en-US" dirty="0"/>
          </a:p>
        </p:txBody>
      </p:sp>
      <p:sp>
        <p:nvSpPr>
          <p:cNvPr id="5" name="Shape 3"/>
          <p:cNvSpPr/>
          <p:nvPr/>
        </p:nvSpPr>
        <p:spPr>
          <a:xfrm>
            <a:off x="1238250" y="5752704"/>
            <a:ext cx="114300" cy="2855913"/>
          </a:xfrm>
          <a:prstGeom prst="rect">
            <a:avLst/>
          </a:prstGeom>
          <a:solidFill>
            <a:srgbClr val="8A1F1F"/>
          </a:solidFill>
          <a:ln/>
        </p:spPr>
        <p:txBody>
          <a:bodyPr/>
          <a:lstStyle/>
          <a:p>
            <a:endParaRPr lang="en-US"/>
          </a:p>
        </p:txBody>
      </p:sp>
      <p:sp>
        <p:nvSpPr>
          <p:cNvPr id="6" name="Text 4"/>
          <p:cNvSpPr/>
          <p:nvPr/>
        </p:nvSpPr>
        <p:spPr>
          <a:xfrm>
            <a:off x="1752600" y="6082903"/>
            <a:ext cx="15297150" cy="552052"/>
          </a:xfrm>
          <a:prstGeom prst="rect">
            <a:avLst/>
          </a:prstGeom>
          <a:noFill/>
          <a:ln/>
        </p:spPr>
        <p:txBody>
          <a:bodyPr wrap="square" lIns="0" tIns="0" rIns="0" bIns="0" rtlCol="0" anchor="t">
            <a:normAutofit/>
          </a:bodyPr>
          <a:lstStyle/>
          <a:p>
            <a:pPr>
              <a:lnSpc>
                <a:spcPct val="126469"/>
              </a:lnSpc>
            </a:pPr>
            <a:r>
              <a:rPr lang="en-US" sz="2850" dirty="0">
                <a:solidFill>
                  <a:srgbClr val="1C2530"/>
                </a:solidFill>
                <a:latin typeface="Georgia" pitchFamily="34" charset="0"/>
                <a:ea typeface="Georgia" pitchFamily="34" charset="-122"/>
                <a:cs typeface="Georgia" pitchFamily="34" charset="-120"/>
              </a:rPr>
              <a:t>That memorandum has </a:t>
            </a:r>
            <a:r>
              <a:rPr lang="en-US" sz="2850" b="1" dirty="0">
                <a:solidFill>
                  <a:srgbClr val="1C2530"/>
                </a:solidFill>
                <a:latin typeface="Georgia" pitchFamily="34" charset="0"/>
                <a:ea typeface="Georgia" pitchFamily="34" charset="-122"/>
                <a:cs typeface="Georgia" pitchFamily="34" charset="-120"/>
              </a:rPr>
              <a:t>never been read aloud at a public meeting.</a:t>
            </a:r>
            <a:endParaRPr lang="en-US" sz="2850" dirty="0"/>
          </a:p>
          <a:p>
            <a:pPr marL="0" indent="0" algn="l">
              <a:lnSpc>
                <a:spcPct val="126469"/>
              </a:lnSpc>
              <a:buNone/>
            </a:pPr>
            <a:endParaRPr lang="en-US" sz="2850" dirty="0"/>
          </a:p>
        </p:txBody>
      </p:sp>
      <p:sp>
        <p:nvSpPr>
          <p:cNvPr id="7" name="Text 5"/>
          <p:cNvSpPr/>
          <p:nvPr/>
        </p:nvSpPr>
        <p:spPr>
          <a:xfrm>
            <a:off x="5427707" y="6749058"/>
            <a:ext cx="7432586" cy="444500"/>
          </a:xfrm>
          <a:prstGeom prst="rect">
            <a:avLst/>
          </a:prstGeom>
          <a:noFill/>
          <a:ln/>
        </p:spPr>
        <p:txBody>
          <a:bodyPr wrap="square" lIns="25400" tIns="25400" rIns="25400" bIns="25400" rtlCol="0" anchor="t">
            <a:normAutofit fontScale="85000" lnSpcReduction="20000"/>
          </a:bodyPr>
          <a:lstStyle/>
          <a:p>
            <a:pPr marL="0" indent="0" algn="l">
              <a:lnSpc>
                <a:spcPct val="126469"/>
              </a:lnSpc>
              <a:buNone/>
            </a:pPr>
            <a:endParaRPr lang="en-US" sz="2850" dirty="0"/>
          </a:p>
        </p:txBody>
      </p:sp>
      <p:sp>
        <p:nvSpPr>
          <p:cNvPr id="8" name="Text 6"/>
          <p:cNvSpPr/>
          <p:nvPr/>
        </p:nvSpPr>
        <p:spPr>
          <a:xfrm>
            <a:off x="1785733" y="6634955"/>
            <a:ext cx="15230883" cy="1561306"/>
          </a:xfrm>
          <a:prstGeom prst="rect">
            <a:avLst/>
          </a:prstGeom>
          <a:noFill/>
          <a:ln/>
        </p:spPr>
        <p:txBody>
          <a:bodyPr wrap="square" lIns="0" tIns="0" rIns="0" bIns="0" rtlCol="0" anchor="t">
            <a:normAutofit/>
          </a:bodyPr>
          <a:lstStyle/>
          <a:p>
            <a:pPr marL="0" indent="0" algn="l">
              <a:lnSpc>
                <a:spcPct val="126469"/>
              </a:lnSpc>
              <a:buNone/>
            </a:pPr>
            <a:r>
              <a:rPr lang="en-US" sz="2850" dirty="0">
                <a:solidFill>
                  <a:srgbClr val="1C2530"/>
                </a:solidFill>
                <a:latin typeface="Georgia" pitchFamily="34" charset="0"/>
                <a:ea typeface="Georgia" pitchFamily="34" charset="-122"/>
                <a:cs typeface="Georgia" pitchFamily="34" charset="-120"/>
              </a:rPr>
              <a:t>The entrances were then redrawn in July — not noticed, not presented, not voted on. Recording the plat makes them final because a condition was satisfied.</a:t>
            </a:r>
            <a:endParaRPr lang="en-US" sz="2850" dirty="0"/>
          </a:p>
        </p:txBody>
      </p:sp>
      <p:sp>
        <p:nvSpPr>
          <p:cNvPr id="9" name="Text 7"/>
          <p:cNvSpPr/>
          <p:nvPr/>
        </p:nvSpPr>
        <p:spPr>
          <a:xfrm>
            <a:off x="1752600" y="7770813"/>
            <a:ext cx="16386810" cy="552053"/>
          </a:xfrm>
          <a:prstGeom prst="rect">
            <a:avLst/>
          </a:prstGeom>
          <a:noFill/>
          <a:ln/>
        </p:spPr>
        <p:txBody>
          <a:bodyPr wrap="square" lIns="25400" tIns="25400" rIns="25400" bIns="25400" rtlCol="0" anchor="t">
            <a:normAutofit lnSpcReduction="10000"/>
          </a:bodyPr>
          <a:lstStyle/>
          <a:p>
            <a:pPr marL="0" indent="0" algn="l">
              <a:lnSpc>
                <a:spcPct val="126469"/>
              </a:lnSpc>
              <a:buNone/>
            </a:pPr>
            <a:r>
              <a:rPr lang="en-US" sz="2850" b="1" dirty="0">
                <a:solidFill>
                  <a:srgbClr val="1C2530"/>
                </a:solidFill>
                <a:latin typeface="Georgia" pitchFamily="34" charset="0"/>
                <a:ea typeface="Georgia" pitchFamily="34" charset="-122"/>
                <a:cs typeface="Georgia" pitchFamily="34" charset="-120"/>
              </a:rPr>
              <a:t>And a condition being satisfied cannot be appealed.</a:t>
            </a:r>
            <a:endParaRPr lang="en-US" sz="28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F3A5F"/>
        </a:solidFill>
        <a:effectLst/>
      </p:bgPr>
    </p:bg>
    <p:spTree>
      <p:nvGrpSpPr>
        <p:cNvPr id="1" name=""/>
        <p:cNvGrpSpPr/>
        <p:nvPr/>
      </p:nvGrpSpPr>
      <p:grpSpPr>
        <a:xfrm>
          <a:off x="0" y="0"/>
          <a:ext cx="0" cy="0"/>
          <a:chOff x="0" y="0"/>
          <a:chExt cx="0" cy="0"/>
        </a:xfrm>
      </p:grpSpPr>
      <p:sp>
        <p:nvSpPr>
          <p:cNvPr id="2" name="Text 0"/>
          <p:cNvSpPr/>
          <p:nvPr/>
        </p:nvSpPr>
        <p:spPr>
          <a:xfrm>
            <a:off x="1238250" y="2124968"/>
            <a:ext cx="17392650" cy="708620"/>
          </a:xfrm>
          <a:prstGeom prst="rect">
            <a:avLst/>
          </a:prstGeom>
          <a:noFill/>
          <a:ln/>
        </p:spPr>
        <p:txBody>
          <a:bodyPr wrap="square" lIns="25400" tIns="25400" rIns="25400" bIns="25400" rtlCol="0" anchor="t">
            <a:normAutofit lnSpcReduction="10000"/>
          </a:bodyPr>
          <a:lstStyle/>
          <a:p>
            <a:pPr marL="0" indent="0" algn="l">
              <a:lnSpc>
                <a:spcPct val="96000"/>
              </a:lnSpc>
              <a:buNone/>
            </a:pPr>
            <a:r>
              <a:rPr lang="en-US" sz="4800" b="1" dirty="0">
                <a:solidFill>
                  <a:srgbClr val="F4F1EA"/>
                </a:solidFill>
                <a:latin typeface="Arial" pitchFamily="34" charset="0"/>
                <a:ea typeface="Arial" pitchFamily="34" charset="-122"/>
                <a:cs typeface="Arial" pitchFamily="34" charset="-120"/>
              </a:rPr>
              <a:t>Why there has been nothing to appeal</a:t>
            </a:r>
            <a:endParaRPr lang="en-US" sz="4800" dirty="0"/>
          </a:p>
        </p:txBody>
      </p:sp>
      <p:sp>
        <p:nvSpPr>
          <p:cNvPr id="3" name="Text 1"/>
          <p:cNvSpPr/>
          <p:nvPr/>
        </p:nvSpPr>
        <p:spPr>
          <a:xfrm>
            <a:off x="1238250" y="3043138"/>
            <a:ext cx="15304770" cy="1645146"/>
          </a:xfrm>
          <a:prstGeom prst="rect">
            <a:avLst/>
          </a:prstGeom>
          <a:noFill/>
          <a:ln/>
        </p:spPr>
        <p:txBody>
          <a:bodyPr wrap="square" lIns="25400" tIns="25400" rIns="25400" bIns="25400" rtlCol="0" anchor="t">
            <a:normAutofit lnSpcReduction="10000"/>
          </a:bodyPr>
          <a:lstStyle/>
          <a:p>
            <a:pPr marL="0" indent="0" algn="l">
              <a:lnSpc>
                <a:spcPct val="131812"/>
              </a:lnSpc>
              <a:buNone/>
            </a:pPr>
            <a:r>
              <a:rPr lang="en-US" sz="2850" dirty="0">
                <a:solidFill>
                  <a:srgbClr val="F4F1EA"/>
                </a:solidFill>
                <a:latin typeface="Georgia" pitchFamily="34" charset="0"/>
                <a:ea typeface="Georgia" pitchFamily="34" charset="-122"/>
                <a:cs typeface="Georgia" pitchFamily="34" charset="-120"/>
              </a:rPr>
              <a:t>Per City Hall, the June 11 action carries </a:t>
            </a:r>
            <a:r>
              <a:rPr lang="en-US" sz="2850" b="1" dirty="0">
                <a:solidFill>
                  <a:srgbClr val="F4F1EA"/>
                </a:solidFill>
                <a:latin typeface="Georgia" pitchFamily="34" charset="0"/>
                <a:ea typeface="Georgia" pitchFamily="34" charset="-122"/>
                <a:cs typeface="Georgia" pitchFamily="34" charset="-120"/>
              </a:rPr>
              <a:t>no official signature </a:t>
            </a:r>
            <a:r>
              <a:rPr lang="en-US" sz="2850" dirty="0">
                <a:solidFill>
                  <a:srgbClr val="F4F1EA"/>
                </a:solidFill>
                <a:latin typeface="Georgia" pitchFamily="34" charset="0"/>
                <a:ea typeface="Georgia" pitchFamily="34" charset="-122"/>
                <a:cs typeface="Georgia" pitchFamily="34" charset="-120"/>
              </a:rPr>
              <a:t>— no signed document, no stamped plan, no written determination naming who approved what. The classification has never been issued in writing either.</a:t>
            </a:r>
            <a:endParaRPr lang="en-US" sz="2850" dirty="0"/>
          </a:p>
        </p:txBody>
      </p:sp>
      <p:sp>
        <p:nvSpPr>
          <p:cNvPr id="4" name="Shape 2"/>
          <p:cNvSpPr/>
          <p:nvPr/>
        </p:nvSpPr>
        <p:spPr>
          <a:xfrm>
            <a:off x="1238250" y="4974035"/>
            <a:ext cx="5130800" cy="2298303"/>
          </a:xfrm>
          <a:prstGeom prst="rect">
            <a:avLst/>
          </a:prstGeom>
          <a:solidFill>
            <a:srgbClr val="FFFFFF">
              <a:alpha val="12000"/>
            </a:srgbClr>
          </a:solidFill>
          <a:ln/>
        </p:spPr>
        <p:txBody>
          <a:bodyPr/>
          <a:lstStyle/>
          <a:p>
            <a:endParaRPr lang="en-US"/>
          </a:p>
        </p:txBody>
      </p:sp>
      <p:sp>
        <p:nvSpPr>
          <p:cNvPr id="5" name="Text 3"/>
          <p:cNvSpPr/>
          <p:nvPr/>
        </p:nvSpPr>
        <p:spPr>
          <a:xfrm>
            <a:off x="1506131" y="5144295"/>
            <a:ext cx="2297519" cy="387350"/>
          </a:xfrm>
          <a:prstGeom prst="rect">
            <a:avLst/>
          </a:prstGeom>
          <a:noFill/>
          <a:ln/>
        </p:spPr>
        <p:txBody>
          <a:bodyPr wrap="square" lIns="25400" tIns="25400" rIns="25400" bIns="25400" rtlCol="0" anchor="t">
            <a:normAutofit fontScale="92500" lnSpcReduction="20000"/>
          </a:bodyPr>
          <a:lstStyle/>
          <a:p>
            <a:pPr marL="0" indent="0" algn="l">
              <a:lnSpc>
                <a:spcPct val="120436"/>
              </a:lnSpc>
              <a:buNone/>
            </a:pPr>
            <a:r>
              <a:rPr lang="en-US" sz="2400" b="1" dirty="0">
                <a:solidFill>
                  <a:srgbClr val="FFFF00"/>
                </a:solidFill>
                <a:latin typeface="Georgia" pitchFamily="34" charset="0"/>
                <a:ea typeface="Georgia" pitchFamily="34" charset="-122"/>
                <a:cs typeface="Georgia" pitchFamily="34" charset="-120"/>
              </a:rPr>
              <a:t>Could not see it</a:t>
            </a:r>
            <a:endParaRPr lang="en-US" sz="2400" dirty="0">
              <a:solidFill>
                <a:srgbClr val="FFFF00"/>
              </a:solidFill>
            </a:endParaRPr>
          </a:p>
        </p:txBody>
      </p:sp>
      <p:sp>
        <p:nvSpPr>
          <p:cNvPr id="6" name="Text 4"/>
          <p:cNvSpPr/>
          <p:nvPr/>
        </p:nvSpPr>
        <p:spPr>
          <a:xfrm>
            <a:off x="1543050" y="5743873"/>
            <a:ext cx="4656836" cy="879277"/>
          </a:xfrm>
          <a:prstGeom prst="rect">
            <a:avLst/>
          </a:prstGeom>
          <a:noFill/>
          <a:ln/>
        </p:spPr>
        <p:txBody>
          <a:bodyPr wrap="square" lIns="25400" tIns="25400" rIns="25400" bIns="25400" rtlCol="0" anchor="t">
            <a:normAutofit lnSpcReduction="10000"/>
          </a:bodyPr>
          <a:lstStyle/>
          <a:p>
            <a:pPr marL="0" indent="0" algn="l">
              <a:lnSpc>
                <a:spcPct val="120436"/>
              </a:lnSpc>
              <a:buNone/>
            </a:pPr>
            <a:r>
              <a:rPr lang="en-US" sz="2400" b="1" dirty="0">
                <a:solidFill>
                  <a:srgbClr val="CDD6E0"/>
                </a:solidFill>
                <a:latin typeface="Georgia" pitchFamily="34" charset="0"/>
                <a:ea typeface="Georgia" pitchFamily="34" charset="-122"/>
                <a:cs typeface="Georgia" pitchFamily="34" charset="-120"/>
              </a:rPr>
              <a:t>The final plan was never posted or presented.</a:t>
            </a:r>
            <a:endParaRPr lang="en-US" sz="2400" b="1" dirty="0"/>
          </a:p>
        </p:txBody>
      </p:sp>
      <p:sp>
        <p:nvSpPr>
          <p:cNvPr id="7" name="Shape 5"/>
          <p:cNvSpPr/>
          <p:nvPr/>
        </p:nvSpPr>
        <p:spPr>
          <a:xfrm>
            <a:off x="6578600" y="4974035"/>
            <a:ext cx="5130800" cy="2298303"/>
          </a:xfrm>
          <a:prstGeom prst="rect">
            <a:avLst/>
          </a:prstGeom>
          <a:solidFill>
            <a:srgbClr val="FFFFFF">
              <a:alpha val="12000"/>
            </a:srgbClr>
          </a:solidFill>
          <a:ln/>
        </p:spPr>
        <p:txBody>
          <a:bodyPr/>
          <a:lstStyle/>
          <a:p>
            <a:endParaRPr lang="en-US"/>
          </a:p>
        </p:txBody>
      </p:sp>
      <p:sp>
        <p:nvSpPr>
          <p:cNvPr id="8" name="Text 6"/>
          <p:cNvSpPr/>
          <p:nvPr/>
        </p:nvSpPr>
        <p:spPr>
          <a:xfrm>
            <a:off x="6883400" y="5110858"/>
            <a:ext cx="2807534" cy="387350"/>
          </a:xfrm>
          <a:prstGeom prst="rect">
            <a:avLst/>
          </a:prstGeom>
          <a:noFill/>
          <a:ln/>
        </p:spPr>
        <p:txBody>
          <a:bodyPr wrap="square" lIns="25400" tIns="25400" rIns="25400" bIns="25400" rtlCol="0" anchor="t">
            <a:normAutofit fontScale="92500" lnSpcReduction="20000"/>
          </a:bodyPr>
          <a:lstStyle/>
          <a:p>
            <a:pPr marL="0" indent="0" algn="l">
              <a:lnSpc>
                <a:spcPct val="120436"/>
              </a:lnSpc>
              <a:buNone/>
            </a:pPr>
            <a:r>
              <a:rPr lang="en-US" sz="2400" b="1" dirty="0">
                <a:solidFill>
                  <a:srgbClr val="FFFF00"/>
                </a:solidFill>
                <a:latin typeface="Georgia" pitchFamily="34" charset="0"/>
                <a:ea typeface="Georgia" pitchFamily="34" charset="-122"/>
                <a:cs typeface="Georgia" pitchFamily="34" charset="-120"/>
              </a:rPr>
              <a:t>Could not appeal it</a:t>
            </a:r>
            <a:endParaRPr lang="en-US" sz="2400" dirty="0">
              <a:solidFill>
                <a:srgbClr val="FFFF00"/>
              </a:solidFill>
            </a:endParaRPr>
          </a:p>
        </p:txBody>
      </p:sp>
      <p:sp>
        <p:nvSpPr>
          <p:cNvPr id="9" name="Text 7"/>
          <p:cNvSpPr/>
          <p:nvPr/>
        </p:nvSpPr>
        <p:spPr>
          <a:xfrm>
            <a:off x="6883400" y="5635031"/>
            <a:ext cx="4656836" cy="1408707"/>
          </a:xfrm>
          <a:prstGeom prst="rect">
            <a:avLst/>
          </a:prstGeom>
          <a:noFill/>
          <a:ln/>
        </p:spPr>
        <p:txBody>
          <a:bodyPr wrap="square" lIns="25400" tIns="25400" rIns="25400" bIns="25400" rtlCol="0" anchor="t">
            <a:normAutofit fontScale="92500"/>
          </a:bodyPr>
          <a:lstStyle/>
          <a:p>
            <a:pPr marL="0" indent="0" algn="l">
              <a:lnSpc>
                <a:spcPct val="120436"/>
              </a:lnSpc>
              <a:buNone/>
            </a:pPr>
            <a:r>
              <a:rPr lang="en-US" dirty="0">
                <a:solidFill>
                  <a:schemeClr val="bg1"/>
                </a:solidFill>
                <a:latin typeface="Georgia" panose="02040502050405020303" pitchFamily="18" charset="0"/>
              </a:rPr>
              <a:t>If satisfaction of the condition occurs without a separate written decision, residents may have no identifiable new decision from which to seek the ordinary administrative review process.</a:t>
            </a:r>
          </a:p>
        </p:txBody>
      </p:sp>
      <p:sp>
        <p:nvSpPr>
          <p:cNvPr id="10" name="Shape 8"/>
          <p:cNvSpPr/>
          <p:nvPr/>
        </p:nvSpPr>
        <p:spPr>
          <a:xfrm>
            <a:off x="11918950" y="4974035"/>
            <a:ext cx="5130800" cy="2298303"/>
          </a:xfrm>
          <a:prstGeom prst="rect">
            <a:avLst/>
          </a:prstGeom>
          <a:solidFill>
            <a:srgbClr val="FFFFFF">
              <a:alpha val="12000"/>
            </a:srgbClr>
          </a:solidFill>
          <a:ln/>
        </p:spPr>
        <p:txBody>
          <a:bodyPr/>
          <a:lstStyle/>
          <a:p>
            <a:endParaRPr lang="en-US"/>
          </a:p>
        </p:txBody>
      </p:sp>
      <p:sp>
        <p:nvSpPr>
          <p:cNvPr id="11" name="Text 9"/>
          <p:cNvSpPr/>
          <p:nvPr/>
        </p:nvSpPr>
        <p:spPr>
          <a:xfrm>
            <a:off x="12223750" y="5144295"/>
            <a:ext cx="4076621" cy="387350"/>
          </a:xfrm>
          <a:prstGeom prst="rect">
            <a:avLst/>
          </a:prstGeom>
          <a:noFill/>
          <a:ln/>
        </p:spPr>
        <p:txBody>
          <a:bodyPr wrap="square" lIns="25400" tIns="25400" rIns="25400" bIns="25400" rtlCol="0" anchor="t">
            <a:normAutofit fontScale="92500" lnSpcReduction="20000"/>
          </a:bodyPr>
          <a:lstStyle/>
          <a:p>
            <a:pPr marL="0" indent="0" algn="l">
              <a:lnSpc>
                <a:spcPct val="120436"/>
              </a:lnSpc>
              <a:buNone/>
            </a:pPr>
            <a:r>
              <a:rPr lang="en-US" sz="2400" b="1" dirty="0">
                <a:solidFill>
                  <a:srgbClr val="FFFF00"/>
                </a:solidFill>
                <a:latin typeface="Georgia" pitchFamily="34" charset="0"/>
                <a:ea typeface="Georgia" pitchFamily="34" charset="-122"/>
                <a:cs typeface="Georgia" pitchFamily="34" charset="-120"/>
              </a:rPr>
              <a:t>Could not enforce against it</a:t>
            </a:r>
            <a:endParaRPr lang="en-US" sz="2400" dirty="0">
              <a:solidFill>
                <a:srgbClr val="FFFF00"/>
              </a:solidFill>
            </a:endParaRPr>
          </a:p>
        </p:txBody>
      </p:sp>
      <p:sp>
        <p:nvSpPr>
          <p:cNvPr id="12" name="Text 10"/>
          <p:cNvSpPr/>
          <p:nvPr/>
        </p:nvSpPr>
        <p:spPr>
          <a:xfrm>
            <a:off x="12223750" y="5743873"/>
            <a:ext cx="4656836" cy="1299865"/>
          </a:xfrm>
          <a:prstGeom prst="rect">
            <a:avLst/>
          </a:prstGeom>
          <a:noFill/>
          <a:ln/>
        </p:spPr>
        <p:txBody>
          <a:bodyPr wrap="square" lIns="25400" tIns="25400" rIns="25400" bIns="25400" rtlCol="0" anchor="t">
            <a:normAutofit fontScale="85000" lnSpcReduction="10000"/>
          </a:bodyPr>
          <a:lstStyle/>
          <a:p>
            <a:pPr marL="0" indent="0" algn="l">
              <a:lnSpc>
                <a:spcPct val="120436"/>
              </a:lnSpc>
              <a:buNone/>
            </a:pPr>
            <a:r>
              <a:rPr lang="en-US" sz="2400" b="1" dirty="0">
                <a:solidFill>
                  <a:srgbClr val="CDD6E0"/>
                </a:solidFill>
                <a:latin typeface="Georgia" pitchFamily="34" charset="0"/>
                <a:ea typeface="Georgia" pitchFamily="34" charset="-122"/>
                <a:cs typeface="Georgia" pitchFamily="34" charset="-120"/>
              </a:rPr>
              <a:t>A violation is measured against an approved plan — and it becomes approved automatically.</a:t>
            </a:r>
            <a:endParaRPr lang="en-US" sz="2400" b="1" dirty="0"/>
          </a:p>
        </p:txBody>
      </p:sp>
      <p:sp>
        <p:nvSpPr>
          <p:cNvPr id="13" name="Text 11"/>
          <p:cNvSpPr/>
          <p:nvPr/>
        </p:nvSpPr>
        <p:spPr>
          <a:xfrm>
            <a:off x="1238250" y="7596187"/>
            <a:ext cx="17392650" cy="603845"/>
          </a:xfrm>
          <a:prstGeom prst="rect">
            <a:avLst/>
          </a:prstGeom>
          <a:noFill/>
          <a:ln/>
        </p:spPr>
        <p:txBody>
          <a:bodyPr wrap="square" lIns="25400" tIns="25400" rIns="25400" bIns="25400" rtlCol="0" anchor="t">
            <a:normAutofit lnSpcReduction="10000"/>
          </a:bodyPr>
          <a:lstStyle/>
          <a:p>
            <a:pPr marL="0" indent="0" algn="l">
              <a:lnSpc>
                <a:spcPct val="118800"/>
              </a:lnSpc>
              <a:buNone/>
            </a:pPr>
            <a:r>
              <a:rPr lang="en-US" sz="3300" b="1" dirty="0">
                <a:solidFill>
                  <a:srgbClr val="E0A06F"/>
                </a:solidFill>
                <a:latin typeface="Georgia" pitchFamily="34" charset="0"/>
                <a:ea typeface="Georgia" pitchFamily="34" charset="-122"/>
                <a:cs typeface="Georgia" pitchFamily="34" charset="-120"/>
              </a:rPr>
              <a:t>A right of appeal that attaches to nothing is not a remedy.</a:t>
            </a:r>
            <a:endParaRPr lang="en-US" sz="3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4F1EA"/>
        </a:solidFill>
        <a:effectLst/>
      </p:bgPr>
    </p:bg>
    <p:spTree>
      <p:nvGrpSpPr>
        <p:cNvPr id="1" name=""/>
        <p:cNvGrpSpPr/>
        <p:nvPr/>
      </p:nvGrpSpPr>
      <p:grpSpPr>
        <a:xfrm>
          <a:off x="0" y="0"/>
          <a:ext cx="0" cy="0"/>
          <a:chOff x="0" y="0"/>
          <a:chExt cx="0" cy="0"/>
        </a:xfrm>
      </p:grpSpPr>
      <p:sp>
        <p:nvSpPr>
          <p:cNvPr id="2" name="Text 0"/>
          <p:cNvSpPr/>
          <p:nvPr/>
        </p:nvSpPr>
        <p:spPr>
          <a:xfrm>
            <a:off x="476250" y="1030124"/>
            <a:ext cx="17602200" cy="1550519"/>
          </a:xfrm>
          <a:prstGeom prst="rect">
            <a:avLst/>
          </a:prstGeom>
          <a:noFill/>
          <a:ln/>
        </p:spPr>
        <p:txBody>
          <a:bodyPr wrap="square" lIns="25400" tIns="25400" rIns="25400" bIns="25400" rtlCol="0" anchor="t">
            <a:normAutofit fontScale="92500"/>
          </a:bodyPr>
          <a:lstStyle/>
          <a:p>
            <a:pPr marL="0" indent="0" algn="l">
              <a:lnSpc>
                <a:spcPct val="96000"/>
              </a:lnSpc>
              <a:buNone/>
            </a:pPr>
            <a:r>
              <a:rPr lang="en-US" sz="4800" b="1" dirty="0">
                <a:solidFill>
                  <a:srgbClr val="1F3A5F"/>
                </a:solidFill>
                <a:latin typeface="Arial" pitchFamily="34" charset="0"/>
                <a:ea typeface="Arial" pitchFamily="34" charset="-122"/>
                <a:cs typeface="Arial" pitchFamily="34" charset="-120"/>
              </a:rPr>
              <a:t>WHAT HAPPENS IF THE CITY APPROVES AND RECORDS</a:t>
            </a:r>
          </a:p>
          <a:p>
            <a:pPr marL="0" indent="0" algn="l">
              <a:lnSpc>
                <a:spcPct val="96000"/>
              </a:lnSpc>
              <a:buNone/>
            </a:pPr>
            <a:r>
              <a:rPr lang="en-US" sz="4800" b="1" dirty="0">
                <a:solidFill>
                  <a:srgbClr val="1F3A5F"/>
                </a:solidFill>
                <a:latin typeface="Arial" pitchFamily="34" charset="0"/>
                <a:ea typeface="Arial" pitchFamily="34" charset="-122"/>
                <a:cs typeface="Arial" pitchFamily="34" charset="-120"/>
              </a:rPr>
              <a:t>THE CONSOLIDATION BEFORE THESE ISSUES AER RESOLVED?</a:t>
            </a:r>
            <a:endParaRPr lang="en-US" sz="4800" dirty="0"/>
          </a:p>
        </p:txBody>
      </p:sp>
      <p:sp>
        <p:nvSpPr>
          <p:cNvPr id="3" name="Text 1"/>
          <p:cNvSpPr/>
          <p:nvPr/>
        </p:nvSpPr>
        <p:spPr>
          <a:xfrm>
            <a:off x="1143000" y="2666306"/>
            <a:ext cx="17602200" cy="482600"/>
          </a:xfrm>
          <a:prstGeom prst="rect">
            <a:avLst/>
          </a:prstGeom>
          <a:noFill/>
          <a:ln/>
        </p:spPr>
        <p:txBody>
          <a:bodyPr wrap="square" lIns="25400" tIns="25400" rIns="25400" bIns="25400" rtlCol="0" anchor="t">
            <a:noAutofit/>
          </a:bodyPr>
          <a:lstStyle/>
          <a:p>
            <a:r>
              <a:rPr lang="en-US" sz="3200" b="1" dirty="0"/>
              <a:t>If the City approves and records the consolidation before resolving these issues:</a:t>
            </a:r>
          </a:p>
        </p:txBody>
      </p:sp>
      <p:sp>
        <p:nvSpPr>
          <p:cNvPr id="4" name="Shape 2"/>
          <p:cNvSpPr/>
          <p:nvPr/>
        </p:nvSpPr>
        <p:spPr>
          <a:xfrm>
            <a:off x="1143000" y="3415605"/>
            <a:ext cx="15754350" cy="3619004"/>
          </a:xfrm>
          <a:prstGeom prst="rect">
            <a:avLst/>
          </a:prstGeom>
          <a:solidFill>
            <a:srgbClr val="F2F7F3"/>
          </a:solidFill>
          <a:ln/>
        </p:spPr>
        <p:txBody>
          <a:bodyPr/>
          <a:lstStyle/>
          <a:p>
            <a:endParaRPr lang="en-US"/>
          </a:p>
        </p:txBody>
      </p:sp>
      <p:sp>
        <p:nvSpPr>
          <p:cNvPr id="5" name="Shape 3"/>
          <p:cNvSpPr/>
          <p:nvPr/>
        </p:nvSpPr>
        <p:spPr>
          <a:xfrm>
            <a:off x="1143000" y="7015560"/>
            <a:ext cx="7867650" cy="19050"/>
          </a:xfrm>
          <a:prstGeom prst="rect">
            <a:avLst/>
          </a:prstGeom>
          <a:solidFill>
            <a:srgbClr val="BCD6C4"/>
          </a:solidFill>
          <a:ln/>
        </p:spPr>
        <p:txBody>
          <a:bodyPr/>
          <a:lstStyle/>
          <a:p>
            <a:endParaRPr lang="en-US"/>
          </a:p>
        </p:txBody>
      </p:sp>
      <p:sp>
        <p:nvSpPr>
          <p:cNvPr id="6" name="Shape 4"/>
          <p:cNvSpPr/>
          <p:nvPr/>
        </p:nvSpPr>
        <p:spPr>
          <a:xfrm>
            <a:off x="1143000" y="3415605"/>
            <a:ext cx="7867650" cy="19050"/>
          </a:xfrm>
          <a:prstGeom prst="rect">
            <a:avLst/>
          </a:prstGeom>
          <a:solidFill>
            <a:srgbClr val="BCD6C4"/>
          </a:solidFill>
          <a:ln/>
        </p:spPr>
        <p:txBody>
          <a:bodyPr/>
          <a:lstStyle/>
          <a:p>
            <a:endParaRPr lang="en-US"/>
          </a:p>
        </p:txBody>
      </p:sp>
      <p:sp>
        <p:nvSpPr>
          <p:cNvPr id="7" name="Shape 5"/>
          <p:cNvSpPr/>
          <p:nvPr/>
        </p:nvSpPr>
        <p:spPr>
          <a:xfrm>
            <a:off x="1143000" y="3415605"/>
            <a:ext cx="114300" cy="3619004"/>
          </a:xfrm>
          <a:prstGeom prst="rect">
            <a:avLst/>
          </a:prstGeom>
          <a:solidFill>
            <a:srgbClr val="2F6B4F"/>
          </a:solidFill>
          <a:ln/>
        </p:spPr>
        <p:txBody>
          <a:bodyPr/>
          <a:lstStyle/>
          <a:p>
            <a:endParaRPr lang="en-US"/>
          </a:p>
        </p:txBody>
      </p:sp>
      <p:sp>
        <p:nvSpPr>
          <p:cNvPr id="8" name="Shape 6"/>
          <p:cNvSpPr/>
          <p:nvPr/>
        </p:nvSpPr>
        <p:spPr>
          <a:xfrm>
            <a:off x="8991600" y="3415605"/>
            <a:ext cx="19050" cy="3619004"/>
          </a:xfrm>
          <a:prstGeom prst="rect">
            <a:avLst/>
          </a:prstGeom>
          <a:solidFill>
            <a:srgbClr val="BCD6C4"/>
          </a:solidFill>
          <a:ln/>
        </p:spPr>
        <p:txBody>
          <a:bodyPr/>
          <a:lstStyle/>
          <a:p>
            <a:endParaRPr lang="en-US"/>
          </a:p>
        </p:txBody>
      </p:sp>
      <p:sp>
        <p:nvSpPr>
          <p:cNvPr id="9" name="Text 7"/>
          <p:cNvSpPr/>
          <p:nvPr/>
        </p:nvSpPr>
        <p:spPr>
          <a:xfrm>
            <a:off x="1563461" y="3622923"/>
            <a:ext cx="14913428" cy="3041154"/>
          </a:xfrm>
          <a:prstGeom prst="rect">
            <a:avLst/>
          </a:prstGeom>
          <a:noFill/>
          <a:ln/>
        </p:spPr>
        <p:txBody>
          <a:bodyPr wrap="square" lIns="25400" tIns="25400" rIns="25400" bIns="25400" rtlCol="0" anchor="t">
            <a:noAutofit/>
          </a:bodyPr>
          <a:lstStyle/>
          <a:p>
            <a:pPr>
              <a:lnSpc>
                <a:spcPct val="150000"/>
              </a:lnSpc>
            </a:pPr>
            <a:r>
              <a:rPr lang="en-US" sz="3200" dirty="0"/>
              <a:t>The parcel configuration and right-of-way are established, the June 11 consolidation condition may be treated as satisfied, and the project may move forward while questions concerning the actual equipment, zoning classification, surfacing, access, fuel storage, heights, and other requirements remain unresolved.</a:t>
            </a:r>
          </a:p>
        </p:txBody>
      </p:sp>
      <p:sp>
        <p:nvSpPr>
          <p:cNvPr id="13" name="Shape 11"/>
          <p:cNvSpPr/>
          <p:nvPr/>
        </p:nvSpPr>
        <p:spPr>
          <a:xfrm>
            <a:off x="9277350" y="7015560"/>
            <a:ext cx="7867650" cy="19050"/>
          </a:xfrm>
          <a:prstGeom prst="rect">
            <a:avLst/>
          </a:prstGeom>
          <a:solidFill>
            <a:srgbClr val="E3B7B0"/>
          </a:solidFill>
          <a:ln/>
        </p:spPr>
        <p:txBody>
          <a:bodyPr/>
          <a:lstStyle/>
          <a:p>
            <a:endParaRPr lang="en-US"/>
          </a:p>
        </p:txBody>
      </p:sp>
      <p:sp>
        <p:nvSpPr>
          <p:cNvPr id="15" name="Shape 13"/>
          <p:cNvSpPr/>
          <p:nvPr/>
        </p:nvSpPr>
        <p:spPr>
          <a:xfrm>
            <a:off x="17021175" y="3415605"/>
            <a:ext cx="114300" cy="3619004"/>
          </a:xfrm>
          <a:prstGeom prst="rect">
            <a:avLst/>
          </a:prstGeom>
          <a:solidFill>
            <a:srgbClr val="8A1F1F"/>
          </a:solidFill>
          <a:ln/>
        </p:spPr>
        <p:txBody>
          <a:bodyPr/>
          <a:lstStyle/>
          <a:p>
            <a:endParaRPr lang="en-US"/>
          </a:p>
        </p:txBody>
      </p:sp>
      <p:sp>
        <p:nvSpPr>
          <p:cNvPr id="16" name="Shape 14"/>
          <p:cNvSpPr/>
          <p:nvPr/>
        </p:nvSpPr>
        <p:spPr>
          <a:xfrm>
            <a:off x="17125950" y="3415605"/>
            <a:ext cx="19050" cy="3619004"/>
          </a:xfrm>
          <a:prstGeom prst="rect">
            <a:avLst/>
          </a:prstGeom>
          <a:solidFill>
            <a:srgbClr val="E3B7B0"/>
          </a:solidFill>
          <a:ln/>
        </p:spPr>
        <p:txBody>
          <a:bodyPr/>
          <a:lstStyle/>
          <a:p>
            <a:endParaRPr lang="en-US"/>
          </a:p>
        </p:txBody>
      </p:sp>
      <p:sp>
        <p:nvSpPr>
          <p:cNvPr id="20" name="Text 18"/>
          <p:cNvSpPr/>
          <p:nvPr/>
        </p:nvSpPr>
        <p:spPr>
          <a:xfrm>
            <a:off x="1143000" y="7339410"/>
            <a:ext cx="16482060" cy="1142206"/>
          </a:xfrm>
          <a:prstGeom prst="rect">
            <a:avLst/>
          </a:prstGeom>
          <a:noFill/>
          <a:ln/>
        </p:spPr>
        <p:txBody>
          <a:bodyPr wrap="square" lIns="25400" tIns="25400" rIns="25400" bIns="25400" rtlCol="0" anchor="t">
            <a:normAutofit lnSpcReduction="10000"/>
          </a:bodyPr>
          <a:lstStyle/>
          <a:p>
            <a:pPr marL="0" indent="0" algn="l">
              <a:lnSpc>
                <a:spcPct val="120750"/>
              </a:lnSpc>
              <a:buNone/>
            </a:pPr>
            <a:r>
              <a:rPr lang="en-US" sz="3150" dirty="0">
                <a:solidFill>
                  <a:srgbClr val="1C2530"/>
                </a:solidFill>
                <a:latin typeface="Georgia" pitchFamily="34" charset="0"/>
                <a:ea typeface="Georgia" pitchFamily="34" charset="-122"/>
                <a:cs typeface="Georgia" pitchFamily="34" charset="-120"/>
              </a:rPr>
              <a:t>Before recording, the applicant carries the cost of finishing his own plan. After recording, the City and the neighbors carry the cost of correcting it.</a:t>
            </a:r>
            <a:endParaRPr lang="en-US" sz="31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bg>
      <p:bgPr>
        <a:solidFill>
          <a:srgbClr val="1F3A5F"/>
        </a:solidFill>
        <a:effectLst/>
      </p:bgPr>
    </p:bg>
    <p:spTree>
      <p:nvGrpSpPr>
        <p:cNvPr id="1" name=""/>
        <p:cNvGrpSpPr/>
        <p:nvPr/>
      </p:nvGrpSpPr>
      <p:grpSpPr>
        <a:xfrm>
          <a:off x="0" y="0"/>
          <a:ext cx="0" cy="0"/>
          <a:chOff x="0" y="0"/>
          <a:chExt cx="0" cy="0"/>
        </a:xfrm>
      </p:grpSpPr>
      <p:sp>
        <p:nvSpPr>
          <p:cNvPr id="2" name="Text 0"/>
          <p:cNvSpPr/>
          <p:nvPr/>
        </p:nvSpPr>
        <p:spPr>
          <a:xfrm>
            <a:off x="1036319" y="565484"/>
            <a:ext cx="16215360" cy="1118195"/>
          </a:xfrm>
          <a:prstGeom prst="rect">
            <a:avLst/>
          </a:prstGeom>
          <a:noFill/>
          <a:ln/>
        </p:spPr>
        <p:txBody>
          <a:bodyPr wrap="square" lIns="25400" tIns="25400" rIns="25400" bIns="25400" rtlCol="0" anchor="t">
            <a:normAutofit/>
          </a:bodyPr>
          <a:lstStyle/>
          <a:p>
            <a:r>
              <a:rPr lang="en-US" sz="4800" b="1" dirty="0">
                <a:solidFill>
                  <a:schemeClr val="bg1"/>
                </a:solidFill>
              </a:rPr>
              <a:t>WHAT THE CITY SHOULD NOT DO NOW</a:t>
            </a:r>
          </a:p>
        </p:txBody>
      </p:sp>
      <p:sp>
        <p:nvSpPr>
          <p:cNvPr id="3" name="Text 1"/>
          <p:cNvSpPr/>
          <p:nvPr/>
        </p:nvSpPr>
        <p:spPr>
          <a:xfrm>
            <a:off x="1036320" y="1683679"/>
            <a:ext cx="16215359" cy="7335934"/>
          </a:xfrm>
          <a:prstGeom prst="rect">
            <a:avLst/>
          </a:prstGeom>
          <a:solidFill>
            <a:schemeClr val="bg1">
              <a:lumMod val="95000"/>
            </a:schemeClr>
          </a:solidFill>
          <a:ln/>
        </p:spPr>
        <p:txBody>
          <a:bodyPr wrap="square" lIns="25400" tIns="25400" rIns="25400" bIns="25400" rtlCol="0" anchor="t">
            <a:normAutofit/>
          </a:bodyPr>
          <a:lstStyle/>
          <a:p>
            <a:r>
              <a:rPr lang="en-US" sz="4000" b="1" dirty="0">
                <a:solidFill>
                  <a:srgbClr val="FF0000"/>
                </a:solidFill>
              </a:rPr>
              <a:t>Do not approve or record the consolidation as the final condition    of the June 11 approval while these issues remain unresolved.</a:t>
            </a:r>
          </a:p>
          <a:p>
            <a:endParaRPr lang="en-US" sz="4000" dirty="0"/>
          </a:p>
          <a:p>
            <a:pPr marL="914400" lvl="1" indent="-457200">
              <a:buFont typeface="Wingdings" pitchFamily="2" charset="2"/>
              <a:buChar char="q"/>
            </a:pPr>
            <a:r>
              <a:rPr lang="en-US" sz="3600" dirty="0"/>
              <a:t>Do not treat consolidation as validating components that were never shown or reviewed. </a:t>
            </a:r>
          </a:p>
          <a:p>
            <a:pPr marL="914400" lvl="1" indent="-457200">
              <a:buFont typeface="Wingdings" pitchFamily="2" charset="2"/>
              <a:buChar char="q"/>
            </a:pPr>
            <a:r>
              <a:rPr lang="en-US" sz="3600" dirty="0"/>
              <a:t>Do not treat later revisions as though they were part of the June 11 vote. </a:t>
            </a:r>
          </a:p>
          <a:p>
            <a:pPr marL="914400" lvl="1" indent="-457200">
              <a:buFont typeface="Wingdings" pitchFamily="2" charset="2"/>
              <a:buChar char="q"/>
            </a:pPr>
            <a:r>
              <a:rPr lang="en-US" sz="3600" dirty="0"/>
              <a:t>Do not treat the incomplete record as establishing that the complete operation is permitted by right in M-1. </a:t>
            </a:r>
          </a:p>
          <a:p>
            <a:pPr marL="914400" lvl="1" indent="-457200">
              <a:buFont typeface="Wingdings" pitchFamily="2" charset="2"/>
              <a:buChar char="q"/>
            </a:pPr>
            <a:r>
              <a:rPr lang="en-US" sz="3600" dirty="0"/>
              <a:t>Do not allow recording of the plat to substitute for an actual decision on the issues the record does not resolve. </a:t>
            </a:r>
          </a:p>
          <a:p>
            <a:pPr lvl="0"/>
            <a:endParaRPr lang="en-US" sz="3200" dirty="0"/>
          </a:p>
          <a:p>
            <a:r>
              <a:rPr lang="en-US" sz="3200" dirty="0">
                <a:solidFill>
                  <a:srgbClr val="FF0000"/>
                </a:solidFill>
              </a:rPr>
              <a:t>The present application must stand or fall on the record before the City—not 	on a different project that might be submitted later.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p:cNvSpPr/>
          <p:nvPr/>
        </p:nvSpPr>
        <p:spPr>
          <a:xfrm>
            <a:off x="1257300" y="547687"/>
            <a:ext cx="15773400" cy="1988345"/>
          </a:xfrm>
          <a:prstGeom prst="rect">
            <a:avLst/>
          </a:prstGeom>
        </p:spPr>
        <p:txBody>
          <a:bodyPr vert="horz" lIns="91440" tIns="45720" rIns="91440" bIns="45720" rtlCol="0" anchor="ctr">
            <a:normAutofit/>
          </a:bodyPr>
          <a:lstStyle/>
          <a:p>
            <a:pPr marL="0" indent="0">
              <a:lnSpc>
                <a:spcPct val="90000"/>
              </a:lnSpc>
              <a:spcBef>
                <a:spcPct val="0"/>
              </a:spcBef>
              <a:spcAft>
                <a:spcPts val="600"/>
              </a:spcAft>
            </a:pPr>
            <a:r>
              <a:rPr lang="en-US" sz="6900" b="1" kern="1200" spc="288" dirty="0">
                <a:solidFill>
                  <a:schemeClr val="tx1"/>
                </a:solidFill>
                <a:latin typeface="+mj-lt"/>
                <a:ea typeface="+mj-ea"/>
                <a:cs typeface="+mj-cs"/>
              </a:rPr>
              <a:t>WHAT WE ARE ASKING </a:t>
            </a:r>
            <a:r>
              <a:rPr lang="en-US" sz="6900" b="1" spc="288" dirty="0">
                <a:latin typeface="+mj-lt"/>
                <a:ea typeface="+mj-ea"/>
                <a:cs typeface="+mj-cs"/>
              </a:rPr>
              <a:t>OF THE </a:t>
            </a:r>
            <a:r>
              <a:rPr lang="en-US" sz="6900" b="1" kern="1200" spc="288" dirty="0">
                <a:solidFill>
                  <a:schemeClr val="tx1"/>
                </a:solidFill>
                <a:latin typeface="+mj-lt"/>
                <a:ea typeface="+mj-ea"/>
                <a:cs typeface="+mj-cs"/>
              </a:rPr>
              <a:t>P&amp;Z COMMISSION</a:t>
            </a:r>
            <a:endParaRPr lang="en-US" sz="6900" kern="1200" dirty="0">
              <a:solidFill>
                <a:schemeClr val="tx1"/>
              </a:solidFill>
              <a:latin typeface="+mj-lt"/>
              <a:ea typeface="+mj-ea"/>
              <a:cs typeface="+mj-cs"/>
            </a:endParaRPr>
          </a:p>
        </p:txBody>
      </p:sp>
      <p:sp>
        <p:nvSpPr>
          <p:cNvPr id="12"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3554" y="2516059"/>
            <a:ext cx="16280892" cy="27432"/>
          </a:xfrm>
          <a:custGeom>
            <a:avLst/>
            <a:gdLst>
              <a:gd name="csX0" fmla="*/ 0 w 16280892"/>
              <a:gd name="csY0" fmla="*/ 0 h 27432"/>
              <a:gd name="csX1" fmla="*/ 841179 w 16280892"/>
              <a:gd name="csY1" fmla="*/ 0 h 27432"/>
              <a:gd name="csX2" fmla="*/ 1682359 w 16280892"/>
              <a:gd name="csY2" fmla="*/ 0 h 27432"/>
              <a:gd name="csX3" fmla="*/ 2360729 w 16280892"/>
              <a:gd name="csY3" fmla="*/ 0 h 27432"/>
              <a:gd name="csX4" fmla="*/ 3039100 w 16280892"/>
              <a:gd name="csY4" fmla="*/ 0 h 27432"/>
              <a:gd name="csX5" fmla="*/ 3717470 w 16280892"/>
              <a:gd name="csY5" fmla="*/ 0 h 27432"/>
              <a:gd name="csX6" fmla="*/ 3907414 w 16280892"/>
              <a:gd name="csY6" fmla="*/ 0 h 27432"/>
              <a:gd name="csX7" fmla="*/ 4748593 w 16280892"/>
              <a:gd name="csY7" fmla="*/ 0 h 27432"/>
              <a:gd name="csX8" fmla="*/ 4938537 w 16280892"/>
              <a:gd name="csY8" fmla="*/ 0 h 27432"/>
              <a:gd name="csX9" fmla="*/ 5616908 w 16280892"/>
              <a:gd name="csY9" fmla="*/ 0 h 27432"/>
              <a:gd name="csX10" fmla="*/ 6620896 w 16280892"/>
              <a:gd name="csY10" fmla="*/ 0 h 27432"/>
              <a:gd name="csX11" fmla="*/ 7624884 w 16280892"/>
              <a:gd name="csY11" fmla="*/ 0 h 27432"/>
              <a:gd name="csX12" fmla="*/ 8466064 w 16280892"/>
              <a:gd name="csY12" fmla="*/ 0 h 27432"/>
              <a:gd name="csX13" fmla="*/ 8981625 w 16280892"/>
              <a:gd name="csY13" fmla="*/ 0 h 27432"/>
              <a:gd name="csX14" fmla="*/ 9171569 w 16280892"/>
              <a:gd name="csY14" fmla="*/ 0 h 27432"/>
              <a:gd name="csX15" fmla="*/ 9687131 w 16280892"/>
              <a:gd name="csY15" fmla="*/ 0 h 27432"/>
              <a:gd name="csX16" fmla="*/ 10528310 w 16280892"/>
              <a:gd name="csY16" fmla="*/ 0 h 27432"/>
              <a:gd name="csX17" fmla="*/ 11532298 w 16280892"/>
              <a:gd name="csY17" fmla="*/ 0 h 27432"/>
              <a:gd name="csX18" fmla="*/ 11722242 w 16280892"/>
              <a:gd name="csY18" fmla="*/ 0 h 27432"/>
              <a:gd name="csX19" fmla="*/ 11912186 w 16280892"/>
              <a:gd name="csY19" fmla="*/ 0 h 27432"/>
              <a:gd name="csX20" fmla="*/ 12916174 w 16280892"/>
              <a:gd name="csY20" fmla="*/ 0 h 27432"/>
              <a:gd name="csX21" fmla="*/ 13106118 w 16280892"/>
              <a:gd name="csY21" fmla="*/ 0 h 27432"/>
              <a:gd name="csX22" fmla="*/ 13784489 w 16280892"/>
              <a:gd name="csY22" fmla="*/ 0 h 27432"/>
              <a:gd name="csX23" fmla="*/ 14137241 w 16280892"/>
              <a:gd name="csY23" fmla="*/ 0 h 27432"/>
              <a:gd name="csX24" fmla="*/ 14489994 w 16280892"/>
              <a:gd name="csY24" fmla="*/ 0 h 27432"/>
              <a:gd name="csX25" fmla="*/ 14842747 w 16280892"/>
              <a:gd name="csY25" fmla="*/ 0 h 27432"/>
              <a:gd name="csX26" fmla="*/ 15195499 w 16280892"/>
              <a:gd name="csY26" fmla="*/ 0 h 27432"/>
              <a:gd name="csX27" fmla="*/ 16280892 w 16280892"/>
              <a:gd name="csY27" fmla="*/ 0 h 27432"/>
              <a:gd name="csX28" fmla="*/ 16280892 w 16280892"/>
              <a:gd name="csY28" fmla="*/ 27432 h 27432"/>
              <a:gd name="csX29" fmla="*/ 15765330 w 16280892"/>
              <a:gd name="csY29" fmla="*/ 27432 h 27432"/>
              <a:gd name="csX30" fmla="*/ 15412578 w 16280892"/>
              <a:gd name="csY30" fmla="*/ 27432 h 27432"/>
              <a:gd name="csX31" fmla="*/ 14571398 w 16280892"/>
              <a:gd name="csY31" fmla="*/ 27432 h 27432"/>
              <a:gd name="csX32" fmla="*/ 13567410 w 16280892"/>
              <a:gd name="csY32" fmla="*/ 27432 h 27432"/>
              <a:gd name="csX33" fmla="*/ 13051848 w 16280892"/>
              <a:gd name="csY33" fmla="*/ 27432 h 27432"/>
              <a:gd name="csX34" fmla="*/ 12047860 w 16280892"/>
              <a:gd name="csY34" fmla="*/ 27432 h 27432"/>
              <a:gd name="csX35" fmla="*/ 11369490 w 16280892"/>
              <a:gd name="csY35" fmla="*/ 27432 h 27432"/>
              <a:gd name="csX36" fmla="*/ 10365501 w 16280892"/>
              <a:gd name="csY36" fmla="*/ 27432 h 27432"/>
              <a:gd name="csX37" fmla="*/ 9361513 w 16280892"/>
              <a:gd name="csY37" fmla="*/ 27432 h 27432"/>
              <a:gd name="csX38" fmla="*/ 9008760 w 16280892"/>
              <a:gd name="csY38" fmla="*/ 27432 h 27432"/>
              <a:gd name="csX39" fmla="*/ 8493199 w 16280892"/>
              <a:gd name="csY39" fmla="*/ 27432 h 27432"/>
              <a:gd name="csX40" fmla="*/ 7814828 w 16280892"/>
              <a:gd name="csY40" fmla="*/ 27432 h 27432"/>
              <a:gd name="csX41" fmla="*/ 7136458 w 16280892"/>
              <a:gd name="csY41" fmla="*/ 27432 h 27432"/>
              <a:gd name="csX42" fmla="*/ 6295278 w 16280892"/>
              <a:gd name="csY42" fmla="*/ 27432 h 27432"/>
              <a:gd name="csX43" fmla="*/ 5942526 w 16280892"/>
              <a:gd name="csY43" fmla="*/ 27432 h 27432"/>
              <a:gd name="csX44" fmla="*/ 5589773 w 16280892"/>
              <a:gd name="csY44" fmla="*/ 27432 h 27432"/>
              <a:gd name="csX45" fmla="*/ 4585785 w 16280892"/>
              <a:gd name="csY45" fmla="*/ 27432 h 27432"/>
              <a:gd name="csX46" fmla="*/ 3581796 w 16280892"/>
              <a:gd name="csY46" fmla="*/ 27432 h 27432"/>
              <a:gd name="csX47" fmla="*/ 2903426 w 16280892"/>
              <a:gd name="csY47" fmla="*/ 27432 h 27432"/>
              <a:gd name="csX48" fmla="*/ 2713482 w 16280892"/>
              <a:gd name="csY48" fmla="*/ 27432 h 27432"/>
              <a:gd name="csX49" fmla="*/ 2523538 w 16280892"/>
              <a:gd name="csY49" fmla="*/ 27432 h 27432"/>
              <a:gd name="csX50" fmla="*/ 1519550 w 16280892"/>
              <a:gd name="csY50" fmla="*/ 27432 h 27432"/>
              <a:gd name="csX51" fmla="*/ 1003988 w 16280892"/>
              <a:gd name="csY51" fmla="*/ 27432 h 27432"/>
              <a:gd name="csX52" fmla="*/ 0 w 16280892"/>
              <a:gd name="csY52" fmla="*/ 27432 h 27432"/>
              <a:gd name="csX53" fmla="*/ 0 w 16280892"/>
              <a:gd name="csY53"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Lst>
            <a:rect l="l" t="t" r="r" b="b"/>
            <a:pathLst>
              <a:path w="16280892" h="27432" fill="none" extrusionOk="0">
                <a:moveTo>
                  <a:pt x="0" y="0"/>
                </a:moveTo>
                <a:cubicBezTo>
                  <a:pt x="409643" y="37718"/>
                  <a:pt x="500439" y="-36667"/>
                  <a:pt x="841179" y="0"/>
                </a:cubicBezTo>
                <a:cubicBezTo>
                  <a:pt x="1181919" y="36667"/>
                  <a:pt x="1512729" y="-20894"/>
                  <a:pt x="1682359" y="0"/>
                </a:cubicBezTo>
                <a:cubicBezTo>
                  <a:pt x="1851989" y="20894"/>
                  <a:pt x="2107821" y="19681"/>
                  <a:pt x="2360729" y="0"/>
                </a:cubicBezTo>
                <a:cubicBezTo>
                  <a:pt x="2613637" y="-19681"/>
                  <a:pt x="2722918" y="17895"/>
                  <a:pt x="3039100" y="0"/>
                </a:cubicBezTo>
                <a:cubicBezTo>
                  <a:pt x="3355282" y="-17895"/>
                  <a:pt x="3419387" y="13801"/>
                  <a:pt x="3717470" y="0"/>
                </a:cubicBezTo>
                <a:cubicBezTo>
                  <a:pt x="4015553" y="-13801"/>
                  <a:pt x="3814431" y="7113"/>
                  <a:pt x="3907414" y="0"/>
                </a:cubicBezTo>
                <a:cubicBezTo>
                  <a:pt x="4000397" y="-7113"/>
                  <a:pt x="4537852" y="2053"/>
                  <a:pt x="4748593" y="0"/>
                </a:cubicBezTo>
                <a:cubicBezTo>
                  <a:pt x="4959334" y="-2053"/>
                  <a:pt x="4885146" y="651"/>
                  <a:pt x="4938537" y="0"/>
                </a:cubicBezTo>
                <a:cubicBezTo>
                  <a:pt x="4991928" y="-651"/>
                  <a:pt x="5331447" y="5729"/>
                  <a:pt x="5616908" y="0"/>
                </a:cubicBezTo>
                <a:cubicBezTo>
                  <a:pt x="5902369" y="-5729"/>
                  <a:pt x="6419677" y="15155"/>
                  <a:pt x="6620896" y="0"/>
                </a:cubicBezTo>
                <a:cubicBezTo>
                  <a:pt x="6822115" y="-15155"/>
                  <a:pt x="7129106" y="23573"/>
                  <a:pt x="7624884" y="0"/>
                </a:cubicBezTo>
                <a:cubicBezTo>
                  <a:pt x="8120662" y="-23573"/>
                  <a:pt x="8109589" y="-23431"/>
                  <a:pt x="8466064" y="0"/>
                </a:cubicBezTo>
                <a:cubicBezTo>
                  <a:pt x="8822539" y="23431"/>
                  <a:pt x="8773707" y="-19971"/>
                  <a:pt x="8981625" y="0"/>
                </a:cubicBezTo>
                <a:cubicBezTo>
                  <a:pt x="9189543" y="19971"/>
                  <a:pt x="9076883" y="-1357"/>
                  <a:pt x="9171569" y="0"/>
                </a:cubicBezTo>
                <a:cubicBezTo>
                  <a:pt x="9266255" y="1357"/>
                  <a:pt x="9482888" y="-9366"/>
                  <a:pt x="9687131" y="0"/>
                </a:cubicBezTo>
                <a:cubicBezTo>
                  <a:pt x="9891374" y="9366"/>
                  <a:pt x="10216856" y="36591"/>
                  <a:pt x="10528310" y="0"/>
                </a:cubicBezTo>
                <a:cubicBezTo>
                  <a:pt x="10839764" y="-36591"/>
                  <a:pt x="11327559" y="47801"/>
                  <a:pt x="11532298" y="0"/>
                </a:cubicBezTo>
                <a:cubicBezTo>
                  <a:pt x="11737037" y="-47801"/>
                  <a:pt x="11671078" y="-6214"/>
                  <a:pt x="11722242" y="0"/>
                </a:cubicBezTo>
                <a:cubicBezTo>
                  <a:pt x="11773406" y="6214"/>
                  <a:pt x="11836794" y="-8789"/>
                  <a:pt x="11912186" y="0"/>
                </a:cubicBezTo>
                <a:cubicBezTo>
                  <a:pt x="11987578" y="8789"/>
                  <a:pt x="12560026" y="-17178"/>
                  <a:pt x="12916174" y="0"/>
                </a:cubicBezTo>
                <a:cubicBezTo>
                  <a:pt x="13272322" y="17178"/>
                  <a:pt x="13066214" y="-8116"/>
                  <a:pt x="13106118" y="0"/>
                </a:cubicBezTo>
                <a:cubicBezTo>
                  <a:pt x="13146022" y="8116"/>
                  <a:pt x="13560520" y="-19828"/>
                  <a:pt x="13784489" y="0"/>
                </a:cubicBezTo>
                <a:cubicBezTo>
                  <a:pt x="14008458" y="19828"/>
                  <a:pt x="14029208" y="-693"/>
                  <a:pt x="14137241" y="0"/>
                </a:cubicBezTo>
                <a:cubicBezTo>
                  <a:pt x="14245274" y="693"/>
                  <a:pt x="14377822" y="7164"/>
                  <a:pt x="14489994" y="0"/>
                </a:cubicBezTo>
                <a:cubicBezTo>
                  <a:pt x="14602166" y="-7164"/>
                  <a:pt x="14759000" y="9517"/>
                  <a:pt x="14842747" y="0"/>
                </a:cubicBezTo>
                <a:cubicBezTo>
                  <a:pt x="14926494" y="-9517"/>
                  <a:pt x="15109709" y="2919"/>
                  <a:pt x="15195499" y="0"/>
                </a:cubicBezTo>
                <a:cubicBezTo>
                  <a:pt x="15281289" y="-2919"/>
                  <a:pt x="15925238" y="-21748"/>
                  <a:pt x="16280892" y="0"/>
                </a:cubicBezTo>
                <a:cubicBezTo>
                  <a:pt x="16281619" y="6650"/>
                  <a:pt x="16279930" y="15178"/>
                  <a:pt x="16280892" y="27432"/>
                </a:cubicBezTo>
                <a:cubicBezTo>
                  <a:pt x="16098512" y="48472"/>
                  <a:pt x="15881289" y="22250"/>
                  <a:pt x="15765330" y="27432"/>
                </a:cubicBezTo>
                <a:cubicBezTo>
                  <a:pt x="15649371" y="32614"/>
                  <a:pt x="15567326" y="15228"/>
                  <a:pt x="15412578" y="27432"/>
                </a:cubicBezTo>
                <a:cubicBezTo>
                  <a:pt x="15257830" y="39636"/>
                  <a:pt x="14785880" y="29504"/>
                  <a:pt x="14571398" y="27432"/>
                </a:cubicBezTo>
                <a:cubicBezTo>
                  <a:pt x="14356916" y="25360"/>
                  <a:pt x="13827427" y="61696"/>
                  <a:pt x="13567410" y="27432"/>
                </a:cubicBezTo>
                <a:cubicBezTo>
                  <a:pt x="13307393" y="-6832"/>
                  <a:pt x="13200066" y="1718"/>
                  <a:pt x="13051848" y="27432"/>
                </a:cubicBezTo>
                <a:cubicBezTo>
                  <a:pt x="12903630" y="53146"/>
                  <a:pt x="12400701" y="6921"/>
                  <a:pt x="12047860" y="27432"/>
                </a:cubicBezTo>
                <a:cubicBezTo>
                  <a:pt x="11695019" y="47943"/>
                  <a:pt x="11598024" y="51997"/>
                  <a:pt x="11369490" y="27432"/>
                </a:cubicBezTo>
                <a:cubicBezTo>
                  <a:pt x="11140956" y="2868"/>
                  <a:pt x="10761954" y="12862"/>
                  <a:pt x="10365501" y="27432"/>
                </a:cubicBezTo>
                <a:cubicBezTo>
                  <a:pt x="9969048" y="42002"/>
                  <a:pt x="9790411" y="328"/>
                  <a:pt x="9361513" y="27432"/>
                </a:cubicBezTo>
                <a:cubicBezTo>
                  <a:pt x="8932615" y="54536"/>
                  <a:pt x="9113926" y="34318"/>
                  <a:pt x="9008760" y="27432"/>
                </a:cubicBezTo>
                <a:cubicBezTo>
                  <a:pt x="8903594" y="20546"/>
                  <a:pt x="8614812" y="23184"/>
                  <a:pt x="8493199" y="27432"/>
                </a:cubicBezTo>
                <a:cubicBezTo>
                  <a:pt x="8371586" y="31680"/>
                  <a:pt x="8091918" y="43164"/>
                  <a:pt x="7814828" y="27432"/>
                </a:cubicBezTo>
                <a:cubicBezTo>
                  <a:pt x="7537738" y="11700"/>
                  <a:pt x="7462803" y="16870"/>
                  <a:pt x="7136458" y="27432"/>
                </a:cubicBezTo>
                <a:cubicBezTo>
                  <a:pt x="6810113" y="37995"/>
                  <a:pt x="6525162" y="52361"/>
                  <a:pt x="6295278" y="27432"/>
                </a:cubicBezTo>
                <a:cubicBezTo>
                  <a:pt x="6065394" y="2503"/>
                  <a:pt x="6069908" y="30755"/>
                  <a:pt x="5942526" y="27432"/>
                </a:cubicBezTo>
                <a:cubicBezTo>
                  <a:pt x="5815144" y="24109"/>
                  <a:pt x="5717369" y="11415"/>
                  <a:pt x="5589773" y="27432"/>
                </a:cubicBezTo>
                <a:cubicBezTo>
                  <a:pt x="5462177" y="43449"/>
                  <a:pt x="5013558" y="23556"/>
                  <a:pt x="4585785" y="27432"/>
                </a:cubicBezTo>
                <a:cubicBezTo>
                  <a:pt x="4158012" y="31308"/>
                  <a:pt x="3847085" y="18090"/>
                  <a:pt x="3581796" y="27432"/>
                </a:cubicBezTo>
                <a:cubicBezTo>
                  <a:pt x="3316507" y="36774"/>
                  <a:pt x="3154713" y="31771"/>
                  <a:pt x="2903426" y="27432"/>
                </a:cubicBezTo>
                <a:cubicBezTo>
                  <a:pt x="2652139" y="23094"/>
                  <a:pt x="2773806" y="35830"/>
                  <a:pt x="2713482" y="27432"/>
                </a:cubicBezTo>
                <a:cubicBezTo>
                  <a:pt x="2653158" y="19034"/>
                  <a:pt x="2600711" y="22540"/>
                  <a:pt x="2523538" y="27432"/>
                </a:cubicBezTo>
                <a:cubicBezTo>
                  <a:pt x="2446365" y="32324"/>
                  <a:pt x="1741229" y="20965"/>
                  <a:pt x="1519550" y="27432"/>
                </a:cubicBezTo>
                <a:cubicBezTo>
                  <a:pt x="1297871" y="33899"/>
                  <a:pt x="1125646" y="48277"/>
                  <a:pt x="1003988" y="27432"/>
                </a:cubicBezTo>
                <a:cubicBezTo>
                  <a:pt x="882330" y="6587"/>
                  <a:pt x="341133" y="60519"/>
                  <a:pt x="0" y="27432"/>
                </a:cubicBezTo>
                <a:cubicBezTo>
                  <a:pt x="-1251" y="16359"/>
                  <a:pt x="1039" y="7572"/>
                  <a:pt x="0" y="0"/>
                </a:cubicBezTo>
                <a:close/>
              </a:path>
              <a:path w="16280892" h="27432" stroke="0" extrusionOk="0">
                <a:moveTo>
                  <a:pt x="0" y="0"/>
                </a:moveTo>
                <a:cubicBezTo>
                  <a:pt x="132094" y="5368"/>
                  <a:pt x="295768" y="171"/>
                  <a:pt x="515562" y="0"/>
                </a:cubicBezTo>
                <a:cubicBezTo>
                  <a:pt x="735356" y="-171"/>
                  <a:pt x="631430" y="3629"/>
                  <a:pt x="705505" y="0"/>
                </a:cubicBezTo>
                <a:cubicBezTo>
                  <a:pt x="779580" y="-3629"/>
                  <a:pt x="1236188" y="21817"/>
                  <a:pt x="1709494" y="0"/>
                </a:cubicBezTo>
                <a:cubicBezTo>
                  <a:pt x="2182800" y="-21817"/>
                  <a:pt x="2009833" y="-8078"/>
                  <a:pt x="2225055" y="0"/>
                </a:cubicBezTo>
                <a:cubicBezTo>
                  <a:pt x="2440277" y="8078"/>
                  <a:pt x="2576987" y="-3690"/>
                  <a:pt x="2740617" y="0"/>
                </a:cubicBezTo>
                <a:cubicBezTo>
                  <a:pt x="2904247" y="3690"/>
                  <a:pt x="3320878" y="-23618"/>
                  <a:pt x="3744605" y="0"/>
                </a:cubicBezTo>
                <a:cubicBezTo>
                  <a:pt x="4168332" y="23618"/>
                  <a:pt x="3960785" y="-13202"/>
                  <a:pt x="4097358" y="0"/>
                </a:cubicBezTo>
                <a:cubicBezTo>
                  <a:pt x="4233931" y="13202"/>
                  <a:pt x="4707387" y="-19923"/>
                  <a:pt x="5101346" y="0"/>
                </a:cubicBezTo>
                <a:cubicBezTo>
                  <a:pt x="5495305" y="19923"/>
                  <a:pt x="5819839" y="-2146"/>
                  <a:pt x="6105334" y="0"/>
                </a:cubicBezTo>
                <a:cubicBezTo>
                  <a:pt x="6390829" y="2146"/>
                  <a:pt x="6451820" y="-10129"/>
                  <a:pt x="6783705" y="0"/>
                </a:cubicBezTo>
                <a:cubicBezTo>
                  <a:pt x="7115590" y="10129"/>
                  <a:pt x="7343272" y="6830"/>
                  <a:pt x="7787693" y="0"/>
                </a:cubicBezTo>
                <a:cubicBezTo>
                  <a:pt x="8232114" y="-6830"/>
                  <a:pt x="8084321" y="-8759"/>
                  <a:pt x="8303255" y="0"/>
                </a:cubicBezTo>
                <a:cubicBezTo>
                  <a:pt x="8522189" y="8759"/>
                  <a:pt x="8642548" y="10676"/>
                  <a:pt x="8818816" y="0"/>
                </a:cubicBezTo>
                <a:cubicBezTo>
                  <a:pt x="8995084" y="-10676"/>
                  <a:pt x="9419823" y="19068"/>
                  <a:pt x="9659996" y="0"/>
                </a:cubicBezTo>
                <a:cubicBezTo>
                  <a:pt x="9900169" y="-19068"/>
                  <a:pt x="9981281" y="-18291"/>
                  <a:pt x="10175557" y="0"/>
                </a:cubicBezTo>
                <a:cubicBezTo>
                  <a:pt x="10369833" y="18291"/>
                  <a:pt x="10761846" y="3543"/>
                  <a:pt x="11179546" y="0"/>
                </a:cubicBezTo>
                <a:cubicBezTo>
                  <a:pt x="11597246" y="-3543"/>
                  <a:pt x="11926388" y="33443"/>
                  <a:pt x="12183534" y="0"/>
                </a:cubicBezTo>
                <a:cubicBezTo>
                  <a:pt x="12440680" y="-33443"/>
                  <a:pt x="12684884" y="13168"/>
                  <a:pt x="12861905" y="0"/>
                </a:cubicBezTo>
                <a:cubicBezTo>
                  <a:pt x="13038926" y="-13168"/>
                  <a:pt x="13216637" y="-5124"/>
                  <a:pt x="13377466" y="0"/>
                </a:cubicBezTo>
                <a:cubicBezTo>
                  <a:pt x="13538295" y="5124"/>
                  <a:pt x="13493173" y="-3867"/>
                  <a:pt x="13567410" y="0"/>
                </a:cubicBezTo>
                <a:cubicBezTo>
                  <a:pt x="13641647" y="3867"/>
                  <a:pt x="13758514" y="-13877"/>
                  <a:pt x="13920163" y="0"/>
                </a:cubicBezTo>
                <a:cubicBezTo>
                  <a:pt x="14081812" y="13877"/>
                  <a:pt x="14124450" y="8909"/>
                  <a:pt x="14272915" y="0"/>
                </a:cubicBezTo>
                <a:cubicBezTo>
                  <a:pt x="14421380" y="-8909"/>
                  <a:pt x="14593413" y="-7184"/>
                  <a:pt x="14788477" y="0"/>
                </a:cubicBezTo>
                <a:cubicBezTo>
                  <a:pt x="14983541" y="7184"/>
                  <a:pt x="15709700" y="-55721"/>
                  <a:pt x="16280892" y="0"/>
                </a:cubicBezTo>
                <a:cubicBezTo>
                  <a:pt x="16282183" y="11478"/>
                  <a:pt x="16282086" y="14228"/>
                  <a:pt x="16280892" y="27432"/>
                </a:cubicBezTo>
                <a:cubicBezTo>
                  <a:pt x="16123730" y="31268"/>
                  <a:pt x="15899890" y="26679"/>
                  <a:pt x="15602522" y="27432"/>
                </a:cubicBezTo>
                <a:cubicBezTo>
                  <a:pt x="15305154" y="28186"/>
                  <a:pt x="15252307" y="20177"/>
                  <a:pt x="14924151" y="27432"/>
                </a:cubicBezTo>
                <a:cubicBezTo>
                  <a:pt x="14595995" y="34687"/>
                  <a:pt x="14662608" y="41537"/>
                  <a:pt x="14571398" y="27432"/>
                </a:cubicBezTo>
                <a:cubicBezTo>
                  <a:pt x="14480188" y="13327"/>
                  <a:pt x="14057344" y="27311"/>
                  <a:pt x="13730219" y="27432"/>
                </a:cubicBezTo>
                <a:cubicBezTo>
                  <a:pt x="13403094" y="27553"/>
                  <a:pt x="13479093" y="22044"/>
                  <a:pt x="13377466" y="27432"/>
                </a:cubicBezTo>
                <a:cubicBezTo>
                  <a:pt x="13275839" y="32820"/>
                  <a:pt x="12951162" y="1863"/>
                  <a:pt x="12536287" y="27432"/>
                </a:cubicBezTo>
                <a:cubicBezTo>
                  <a:pt x="12121412" y="53001"/>
                  <a:pt x="12410210" y="21673"/>
                  <a:pt x="12346343" y="27432"/>
                </a:cubicBezTo>
                <a:cubicBezTo>
                  <a:pt x="12282476" y="33191"/>
                  <a:pt x="11837570" y="67787"/>
                  <a:pt x="11505164" y="27432"/>
                </a:cubicBezTo>
                <a:cubicBezTo>
                  <a:pt x="11172758" y="-12923"/>
                  <a:pt x="11307286" y="21302"/>
                  <a:pt x="11152411" y="27432"/>
                </a:cubicBezTo>
                <a:cubicBezTo>
                  <a:pt x="10997536" y="33562"/>
                  <a:pt x="11042121" y="20479"/>
                  <a:pt x="10962467" y="27432"/>
                </a:cubicBezTo>
                <a:cubicBezTo>
                  <a:pt x="10882813" y="34385"/>
                  <a:pt x="10768155" y="17793"/>
                  <a:pt x="10609715" y="27432"/>
                </a:cubicBezTo>
                <a:cubicBezTo>
                  <a:pt x="10451275" y="37071"/>
                  <a:pt x="9983734" y="10056"/>
                  <a:pt x="9768535" y="27432"/>
                </a:cubicBezTo>
                <a:cubicBezTo>
                  <a:pt x="9553336" y="44808"/>
                  <a:pt x="9512715" y="24391"/>
                  <a:pt x="9415783" y="27432"/>
                </a:cubicBezTo>
                <a:cubicBezTo>
                  <a:pt x="9318851" y="30473"/>
                  <a:pt x="9302863" y="32409"/>
                  <a:pt x="9225839" y="27432"/>
                </a:cubicBezTo>
                <a:cubicBezTo>
                  <a:pt x="9148815" y="22455"/>
                  <a:pt x="9005247" y="27775"/>
                  <a:pt x="8873086" y="27432"/>
                </a:cubicBezTo>
                <a:cubicBezTo>
                  <a:pt x="8740925" y="27089"/>
                  <a:pt x="8597862" y="44957"/>
                  <a:pt x="8357525" y="27432"/>
                </a:cubicBezTo>
                <a:cubicBezTo>
                  <a:pt x="8117188" y="9907"/>
                  <a:pt x="7830326" y="336"/>
                  <a:pt x="7679154" y="27432"/>
                </a:cubicBezTo>
                <a:cubicBezTo>
                  <a:pt x="7527982" y="54528"/>
                  <a:pt x="7487877" y="41910"/>
                  <a:pt x="7326401" y="27432"/>
                </a:cubicBezTo>
                <a:cubicBezTo>
                  <a:pt x="7164925" y="12954"/>
                  <a:pt x="6715807" y="57076"/>
                  <a:pt x="6322413" y="27432"/>
                </a:cubicBezTo>
                <a:cubicBezTo>
                  <a:pt x="5929019" y="-2212"/>
                  <a:pt x="5917783" y="-2491"/>
                  <a:pt x="5644043" y="27432"/>
                </a:cubicBezTo>
                <a:cubicBezTo>
                  <a:pt x="5370303" y="57355"/>
                  <a:pt x="5045383" y="23003"/>
                  <a:pt x="4640054" y="27432"/>
                </a:cubicBezTo>
                <a:cubicBezTo>
                  <a:pt x="4234725" y="31861"/>
                  <a:pt x="4205736" y="15581"/>
                  <a:pt x="3798875" y="27432"/>
                </a:cubicBezTo>
                <a:cubicBezTo>
                  <a:pt x="3392014" y="39283"/>
                  <a:pt x="3451278" y="26782"/>
                  <a:pt x="3283313" y="27432"/>
                </a:cubicBezTo>
                <a:cubicBezTo>
                  <a:pt x="3115348" y="28082"/>
                  <a:pt x="2773067" y="64616"/>
                  <a:pt x="2442134" y="27432"/>
                </a:cubicBezTo>
                <a:cubicBezTo>
                  <a:pt x="2111201" y="-9752"/>
                  <a:pt x="2244120" y="15839"/>
                  <a:pt x="2089381" y="27432"/>
                </a:cubicBezTo>
                <a:cubicBezTo>
                  <a:pt x="1934642" y="39025"/>
                  <a:pt x="1619221" y="41603"/>
                  <a:pt x="1411011" y="27432"/>
                </a:cubicBezTo>
                <a:cubicBezTo>
                  <a:pt x="1202801" y="13262"/>
                  <a:pt x="1262505" y="27975"/>
                  <a:pt x="1221067" y="27432"/>
                </a:cubicBezTo>
                <a:cubicBezTo>
                  <a:pt x="1179629" y="26889"/>
                  <a:pt x="395550" y="-2351"/>
                  <a:pt x="0" y="27432"/>
                </a:cubicBezTo>
                <a:cubicBezTo>
                  <a:pt x="-1057" y="18241"/>
                  <a:pt x="670" y="12133"/>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1"/>
          <p:cNvSpPr/>
          <p:nvPr/>
        </p:nvSpPr>
        <p:spPr>
          <a:xfrm>
            <a:off x="1257300" y="2894076"/>
            <a:ext cx="15773400" cy="6377940"/>
          </a:xfrm>
          <a:prstGeom prst="rect">
            <a:avLst/>
          </a:prstGeom>
        </p:spPr>
        <p:txBody>
          <a:bodyPr vert="horz" lIns="91440" tIns="45720" rIns="91440" bIns="45720" rtlCol="0">
            <a:normAutofit/>
          </a:bodyPr>
          <a:lstStyle/>
          <a:p>
            <a:pPr marL="685800" indent="-228600">
              <a:lnSpc>
                <a:spcPct val="90000"/>
              </a:lnSpc>
              <a:spcAft>
                <a:spcPts val="600"/>
              </a:spcAft>
              <a:buFont typeface="Arial" panose="020B0604020202020204" pitchFamily="34" charset="0"/>
              <a:buChar char="•"/>
            </a:pPr>
            <a:r>
              <a:rPr lang="en-US" sz="4000" dirty="0"/>
              <a:t>Do not recommend approval of the consolidation in its present posture, where doing so would satisfy a condition of an earlier site-plan approval while the complete operation's classification and compliance remain unresolved.</a:t>
            </a:r>
          </a:p>
          <a:p>
            <a:pPr marL="685800" indent="-228600">
              <a:lnSpc>
                <a:spcPct val="90000"/>
              </a:lnSpc>
              <a:spcAft>
                <a:spcPts val="600"/>
              </a:spcAft>
              <a:buFont typeface="Arial" panose="020B0604020202020204" pitchFamily="34" charset="0"/>
              <a:buChar char="•"/>
            </a:pPr>
            <a:endParaRPr lang="en-US" sz="4000" dirty="0"/>
          </a:p>
          <a:p>
            <a:pPr marL="685800" indent="-228600">
              <a:lnSpc>
                <a:spcPct val="90000"/>
              </a:lnSpc>
              <a:spcAft>
                <a:spcPts val="600"/>
              </a:spcAft>
              <a:buFont typeface="Arial" panose="020B0604020202020204" pitchFamily="34" charset="0"/>
              <a:buChar char="•"/>
            </a:pPr>
            <a:r>
              <a:rPr lang="en-US" sz="4000" dirty="0"/>
              <a:t>The record presently before the Commission does not establish which listed M-1 use authorizes the complete operation. If the Commission believes such a provision exists, identify it and the complete operation it covers in writing.</a:t>
            </a:r>
          </a:p>
        </p:txBody>
      </p:sp>
      <p:sp>
        <p:nvSpPr>
          <p:cNvPr id="5" name="Text 3"/>
          <p:cNvSpPr/>
          <p:nvPr/>
        </p:nvSpPr>
        <p:spPr>
          <a:xfrm>
            <a:off x="1238250" y="9144000"/>
            <a:ext cx="16285845" cy="596900"/>
          </a:xfrm>
          <a:prstGeom prst="rect">
            <a:avLst/>
          </a:prstGeom>
          <a:noFill/>
          <a:ln/>
        </p:spPr>
        <p:txBody>
          <a:bodyPr wrap="square" lIns="25400" tIns="25400" rIns="25400" bIns="25400" rtlCol="0" anchor="t">
            <a:normAutofit/>
          </a:bodyPr>
          <a:lstStyle/>
          <a:p>
            <a:pPr marL="0" indent="0" algn="l">
              <a:lnSpc>
                <a:spcPct val="90000"/>
              </a:lnSpc>
              <a:spcAft>
                <a:spcPts val="600"/>
              </a:spcAft>
              <a:buNone/>
            </a:pPr>
            <a:r>
              <a:rPr lang="en-US">
                <a:solidFill>
                  <a:srgbClr val="7A8699"/>
                </a:solidFill>
                <a:latin typeface="Arial" pitchFamily="34" charset="0"/>
                <a:ea typeface="Arial" pitchFamily="34" charset="-122"/>
                <a:cs typeface="Arial" pitchFamily="34" charset="-120"/>
              </a:rPr>
              <a:t>Statements reflect records available to the petitioners as of August 6, 2026. Supporting documents accompany the petitions filed July 20, July 30 and August 17, 2026.</a:t>
            </a: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08C9727-90AE-F9AB-0312-C9B28CB37048}"/>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a:extLst>
              <a:ext uri="{FF2B5EF4-FFF2-40B4-BE49-F238E27FC236}">
                <a16:creationId xmlns:a16="http://schemas.microsoft.com/office/drawing/2014/main" id="{89289894-12C4-24E9-EFC3-D7E0060CF92C}"/>
              </a:ext>
            </a:extLst>
          </p:cNvPr>
          <p:cNvSpPr/>
          <p:nvPr/>
        </p:nvSpPr>
        <p:spPr>
          <a:xfrm>
            <a:off x="1257300" y="547687"/>
            <a:ext cx="15773400" cy="1988345"/>
          </a:xfrm>
          <a:prstGeom prst="rect">
            <a:avLst/>
          </a:prstGeom>
        </p:spPr>
        <p:txBody>
          <a:bodyPr vert="horz" lIns="91440" tIns="45720" rIns="91440" bIns="45720" rtlCol="0" anchor="ctr">
            <a:normAutofit/>
          </a:bodyPr>
          <a:lstStyle/>
          <a:p>
            <a:pPr marL="0" indent="0">
              <a:lnSpc>
                <a:spcPct val="90000"/>
              </a:lnSpc>
              <a:spcBef>
                <a:spcPct val="0"/>
              </a:spcBef>
              <a:spcAft>
                <a:spcPts val="600"/>
              </a:spcAft>
            </a:pPr>
            <a:r>
              <a:rPr lang="en-US" sz="6900" b="1" kern="1200" spc="288" dirty="0">
                <a:solidFill>
                  <a:schemeClr val="tx1"/>
                </a:solidFill>
                <a:latin typeface="+mj-lt"/>
                <a:ea typeface="+mj-ea"/>
                <a:cs typeface="+mj-cs"/>
              </a:rPr>
              <a:t>WHAT WE ARE ASKING OF THE BOARD OF ALDERMEN</a:t>
            </a:r>
            <a:endParaRPr lang="en-US" sz="6900" kern="1200" dirty="0">
              <a:solidFill>
                <a:schemeClr val="tx1"/>
              </a:solidFill>
              <a:latin typeface="+mj-lt"/>
              <a:ea typeface="+mj-ea"/>
              <a:cs typeface="+mj-cs"/>
            </a:endParaRPr>
          </a:p>
        </p:txBody>
      </p:sp>
      <p:sp>
        <p:nvSpPr>
          <p:cNvPr id="12"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3554" y="2516059"/>
            <a:ext cx="16280892" cy="27432"/>
          </a:xfrm>
          <a:custGeom>
            <a:avLst/>
            <a:gdLst>
              <a:gd name="csX0" fmla="*/ 0 w 16280892"/>
              <a:gd name="csY0" fmla="*/ 0 h 27432"/>
              <a:gd name="csX1" fmla="*/ 841179 w 16280892"/>
              <a:gd name="csY1" fmla="*/ 0 h 27432"/>
              <a:gd name="csX2" fmla="*/ 1682359 w 16280892"/>
              <a:gd name="csY2" fmla="*/ 0 h 27432"/>
              <a:gd name="csX3" fmla="*/ 2360729 w 16280892"/>
              <a:gd name="csY3" fmla="*/ 0 h 27432"/>
              <a:gd name="csX4" fmla="*/ 3039100 w 16280892"/>
              <a:gd name="csY4" fmla="*/ 0 h 27432"/>
              <a:gd name="csX5" fmla="*/ 3717470 w 16280892"/>
              <a:gd name="csY5" fmla="*/ 0 h 27432"/>
              <a:gd name="csX6" fmla="*/ 3907414 w 16280892"/>
              <a:gd name="csY6" fmla="*/ 0 h 27432"/>
              <a:gd name="csX7" fmla="*/ 4748593 w 16280892"/>
              <a:gd name="csY7" fmla="*/ 0 h 27432"/>
              <a:gd name="csX8" fmla="*/ 4938537 w 16280892"/>
              <a:gd name="csY8" fmla="*/ 0 h 27432"/>
              <a:gd name="csX9" fmla="*/ 5616908 w 16280892"/>
              <a:gd name="csY9" fmla="*/ 0 h 27432"/>
              <a:gd name="csX10" fmla="*/ 6620896 w 16280892"/>
              <a:gd name="csY10" fmla="*/ 0 h 27432"/>
              <a:gd name="csX11" fmla="*/ 7624884 w 16280892"/>
              <a:gd name="csY11" fmla="*/ 0 h 27432"/>
              <a:gd name="csX12" fmla="*/ 8466064 w 16280892"/>
              <a:gd name="csY12" fmla="*/ 0 h 27432"/>
              <a:gd name="csX13" fmla="*/ 8981625 w 16280892"/>
              <a:gd name="csY13" fmla="*/ 0 h 27432"/>
              <a:gd name="csX14" fmla="*/ 9171569 w 16280892"/>
              <a:gd name="csY14" fmla="*/ 0 h 27432"/>
              <a:gd name="csX15" fmla="*/ 9687131 w 16280892"/>
              <a:gd name="csY15" fmla="*/ 0 h 27432"/>
              <a:gd name="csX16" fmla="*/ 10528310 w 16280892"/>
              <a:gd name="csY16" fmla="*/ 0 h 27432"/>
              <a:gd name="csX17" fmla="*/ 11532298 w 16280892"/>
              <a:gd name="csY17" fmla="*/ 0 h 27432"/>
              <a:gd name="csX18" fmla="*/ 11722242 w 16280892"/>
              <a:gd name="csY18" fmla="*/ 0 h 27432"/>
              <a:gd name="csX19" fmla="*/ 11912186 w 16280892"/>
              <a:gd name="csY19" fmla="*/ 0 h 27432"/>
              <a:gd name="csX20" fmla="*/ 12916174 w 16280892"/>
              <a:gd name="csY20" fmla="*/ 0 h 27432"/>
              <a:gd name="csX21" fmla="*/ 13106118 w 16280892"/>
              <a:gd name="csY21" fmla="*/ 0 h 27432"/>
              <a:gd name="csX22" fmla="*/ 13784489 w 16280892"/>
              <a:gd name="csY22" fmla="*/ 0 h 27432"/>
              <a:gd name="csX23" fmla="*/ 14137241 w 16280892"/>
              <a:gd name="csY23" fmla="*/ 0 h 27432"/>
              <a:gd name="csX24" fmla="*/ 14489994 w 16280892"/>
              <a:gd name="csY24" fmla="*/ 0 h 27432"/>
              <a:gd name="csX25" fmla="*/ 14842747 w 16280892"/>
              <a:gd name="csY25" fmla="*/ 0 h 27432"/>
              <a:gd name="csX26" fmla="*/ 15195499 w 16280892"/>
              <a:gd name="csY26" fmla="*/ 0 h 27432"/>
              <a:gd name="csX27" fmla="*/ 16280892 w 16280892"/>
              <a:gd name="csY27" fmla="*/ 0 h 27432"/>
              <a:gd name="csX28" fmla="*/ 16280892 w 16280892"/>
              <a:gd name="csY28" fmla="*/ 27432 h 27432"/>
              <a:gd name="csX29" fmla="*/ 15765330 w 16280892"/>
              <a:gd name="csY29" fmla="*/ 27432 h 27432"/>
              <a:gd name="csX30" fmla="*/ 15412578 w 16280892"/>
              <a:gd name="csY30" fmla="*/ 27432 h 27432"/>
              <a:gd name="csX31" fmla="*/ 14571398 w 16280892"/>
              <a:gd name="csY31" fmla="*/ 27432 h 27432"/>
              <a:gd name="csX32" fmla="*/ 13567410 w 16280892"/>
              <a:gd name="csY32" fmla="*/ 27432 h 27432"/>
              <a:gd name="csX33" fmla="*/ 13051848 w 16280892"/>
              <a:gd name="csY33" fmla="*/ 27432 h 27432"/>
              <a:gd name="csX34" fmla="*/ 12047860 w 16280892"/>
              <a:gd name="csY34" fmla="*/ 27432 h 27432"/>
              <a:gd name="csX35" fmla="*/ 11369490 w 16280892"/>
              <a:gd name="csY35" fmla="*/ 27432 h 27432"/>
              <a:gd name="csX36" fmla="*/ 10365501 w 16280892"/>
              <a:gd name="csY36" fmla="*/ 27432 h 27432"/>
              <a:gd name="csX37" fmla="*/ 9361513 w 16280892"/>
              <a:gd name="csY37" fmla="*/ 27432 h 27432"/>
              <a:gd name="csX38" fmla="*/ 9008760 w 16280892"/>
              <a:gd name="csY38" fmla="*/ 27432 h 27432"/>
              <a:gd name="csX39" fmla="*/ 8493199 w 16280892"/>
              <a:gd name="csY39" fmla="*/ 27432 h 27432"/>
              <a:gd name="csX40" fmla="*/ 7814828 w 16280892"/>
              <a:gd name="csY40" fmla="*/ 27432 h 27432"/>
              <a:gd name="csX41" fmla="*/ 7136458 w 16280892"/>
              <a:gd name="csY41" fmla="*/ 27432 h 27432"/>
              <a:gd name="csX42" fmla="*/ 6295278 w 16280892"/>
              <a:gd name="csY42" fmla="*/ 27432 h 27432"/>
              <a:gd name="csX43" fmla="*/ 5942526 w 16280892"/>
              <a:gd name="csY43" fmla="*/ 27432 h 27432"/>
              <a:gd name="csX44" fmla="*/ 5589773 w 16280892"/>
              <a:gd name="csY44" fmla="*/ 27432 h 27432"/>
              <a:gd name="csX45" fmla="*/ 4585785 w 16280892"/>
              <a:gd name="csY45" fmla="*/ 27432 h 27432"/>
              <a:gd name="csX46" fmla="*/ 3581796 w 16280892"/>
              <a:gd name="csY46" fmla="*/ 27432 h 27432"/>
              <a:gd name="csX47" fmla="*/ 2903426 w 16280892"/>
              <a:gd name="csY47" fmla="*/ 27432 h 27432"/>
              <a:gd name="csX48" fmla="*/ 2713482 w 16280892"/>
              <a:gd name="csY48" fmla="*/ 27432 h 27432"/>
              <a:gd name="csX49" fmla="*/ 2523538 w 16280892"/>
              <a:gd name="csY49" fmla="*/ 27432 h 27432"/>
              <a:gd name="csX50" fmla="*/ 1519550 w 16280892"/>
              <a:gd name="csY50" fmla="*/ 27432 h 27432"/>
              <a:gd name="csX51" fmla="*/ 1003988 w 16280892"/>
              <a:gd name="csY51" fmla="*/ 27432 h 27432"/>
              <a:gd name="csX52" fmla="*/ 0 w 16280892"/>
              <a:gd name="csY52" fmla="*/ 27432 h 27432"/>
              <a:gd name="csX53" fmla="*/ 0 w 16280892"/>
              <a:gd name="csY53"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Lst>
            <a:rect l="l" t="t" r="r" b="b"/>
            <a:pathLst>
              <a:path w="16280892" h="27432" fill="none" extrusionOk="0">
                <a:moveTo>
                  <a:pt x="0" y="0"/>
                </a:moveTo>
                <a:cubicBezTo>
                  <a:pt x="409643" y="37718"/>
                  <a:pt x="500439" y="-36667"/>
                  <a:pt x="841179" y="0"/>
                </a:cubicBezTo>
                <a:cubicBezTo>
                  <a:pt x="1181919" y="36667"/>
                  <a:pt x="1512729" y="-20894"/>
                  <a:pt x="1682359" y="0"/>
                </a:cubicBezTo>
                <a:cubicBezTo>
                  <a:pt x="1851989" y="20894"/>
                  <a:pt x="2107821" y="19681"/>
                  <a:pt x="2360729" y="0"/>
                </a:cubicBezTo>
                <a:cubicBezTo>
                  <a:pt x="2613637" y="-19681"/>
                  <a:pt x="2722918" y="17895"/>
                  <a:pt x="3039100" y="0"/>
                </a:cubicBezTo>
                <a:cubicBezTo>
                  <a:pt x="3355282" y="-17895"/>
                  <a:pt x="3419387" y="13801"/>
                  <a:pt x="3717470" y="0"/>
                </a:cubicBezTo>
                <a:cubicBezTo>
                  <a:pt x="4015553" y="-13801"/>
                  <a:pt x="3814431" y="7113"/>
                  <a:pt x="3907414" y="0"/>
                </a:cubicBezTo>
                <a:cubicBezTo>
                  <a:pt x="4000397" y="-7113"/>
                  <a:pt x="4537852" y="2053"/>
                  <a:pt x="4748593" y="0"/>
                </a:cubicBezTo>
                <a:cubicBezTo>
                  <a:pt x="4959334" y="-2053"/>
                  <a:pt x="4885146" y="651"/>
                  <a:pt x="4938537" y="0"/>
                </a:cubicBezTo>
                <a:cubicBezTo>
                  <a:pt x="4991928" y="-651"/>
                  <a:pt x="5331447" y="5729"/>
                  <a:pt x="5616908" y="0"/>
                </a:cubicBezTo>
                <a:cubicBezTo>
                  <a:pt x="5902369" y="-5729"/>
                  <a:pt x="6419677" y="15155"/>
                  <a:pt x="6620896" y="0"/>
                </a:cubicBezTo>
                <a:cubicBezTo>
                  <a:pt x="6822115" y="-15155"/>
                  <a:pt x="7129106" y="23573"/>
                  <a:pt x="7624884" y="0"/>
                </a:cubicBezTo>
                <a:cubicBezTo>
                  <a:pt x="8120662" y="-23573"/>
                  <a:pt x="8109589" y="-23431"/>
                  <a:pt x="8466064" y="0"/>
                </a:cubicBezTo>
                <a:cubicBezTo>
                  <a:pt x="8822539" y="23431"/>
                  <a:pt x="8773707" y="-19971"/>
                  <a:pt x="8981625" y="0"/>
                </a:cubicBezTo>
                <a:cubicBezTo>
                  <a:pt x="9189543" y="19971"/>
                  <a:pt x="9076883" y="-1357"/>
                  <a:pt x="9171569" y="0"/>
                </a:cubicBezTo>
                <a:cubicBezTo>
                  <a:pt x="9266255" y="1357"/>
                  <a:pt x="9482888" y="-9366"/>
                  <a:pt x="9687131" y="0"/>
                </a:cubicBezTo>
                <a:cubicBezTo>
                  <a:pt x="9891374" y="9366"/>
                  <a:pt x="10216856" y="36591"/>
                  <a:pt x="10528310" y="0"/>
                </a:cubicBezTo>
                <a:cubicBezTo>
                  <a:pt x="10839764" y="-36591"/>
                  <a:pt x="11327559" y="47801"/>
                  <a:pt x="11532298" y="0"/>
                </a:cubicBezTo>
                <a:cubicBezTo>
                  <a:pt x="11737037" y="-47801"/>
                  <a:pt x="11671078" y="-6214"/>
                  <a:pt x="11722242" y="0"/>
                </a:cubicBezTo>
                <a:cubicBezTo>
                  <a:pt x="11773406" y="6214"/>
                  <a:pt x="11836794" y="-8789"/>
                  <a:pt x="11912186" y="0"/>
                </a:cubicBezTo>
                <a:cubicBezTo>
                  <a:pt x="11987578" y="8789"/>
                  <a:pt x="12560026" y="-17178"/>
                  <a:pt x="12916174" y="0"/>
                </a:cubicBezTo>
                <a:cubicBezTo>
                  <a:pt x="13272322" y="17178"/>
                  <a:pt x="13066214" y="-8116"/>
                  <a:pt x="13106118" y="0"/>
                </a:cubicBezTo>
                <a:cubicBezTo>
                  <a:pt x="13146022" y="8116"/>
                  <a:pt x="13560520" y="-19828"/>
                  <a:pt x="13784489" y="0"/>
                </a:cubicBezTo>
                <a:cubicBezTo>
                  <a:pt x="14008458" y="19828"/>
                  <a:pt x="14029208" y="-693"/>
                  <a:pt x="14137241" y="0"/>
                </a:cubicBezTo>
                <a:cubicBezTo>
                  <a:pt x="14245274" y="693"/>
                  <a:pt x="14377822" y="7164"/>
                  <a:pt x="14489994" y="0"/>
                </a:cubicBezTo>
                <a:cubicBezTo>
                  <a:pt x="14602166" y="-7164"/>
                  <a:pt x="14759000" y="9517"/>
                  <a:pt x="14842747" y="0"/>
                </a:cubicBezTo>
                <a:cubicBezTo>
                  <a:pt x="14926494" y="-9517"/>
                  <a:pt x="15109709" y="2919"/>
                  <a:pt x="15195499" y="0"/>
                </a:cubicBezTo>
                <a:cubicBezTo>
                  <a:pt x="15281289" y="-2919"/>
                  <a:pt x="15925238" y="-21748"/>
                  <a:pt x="16280892" y="0"/>
                </a:cubicBezTo>
                <a:cubicBezTo>
                  <a:pt x="16281619" y="6650"/>
                  <a:pt x="16279930" y="15178"/>
                  <a:pt x="16280892" y="27432"/>
                </a:cubicBezTo>
                <a:cubicBezTo>
                  <a:pt x="16098512" y="48472"/>
                  <a:pt x="15881289" y="22250"/>
                  <a:pt x="15765330" y="27432"/>
                </a:cubicBezTo>
                <a:cubicBezTo>
                  <a:pt x="15649371" y="32614"/>
                  <a:pt x="15567326" y="15228"/>
                  <a:pt x="15412578" y="27432"/>
                </a:cubicBezTo>
                <a:cubicBezTo>
                  <a:pt x="15257830" y="39636"/>
                  <a:pt x="14785880" y="29504"/>
                  <a:pt x="14571398" y="27432"/>
                </a:cubicBezTo>
                <a:cubicBezTo>
                  <a:pt x="14356916" y="25360"/>
                  <a:pt x="13827427" y="61696"/>
                  <a:pt x="13567410" y="27432"/>
                </a:cubicBezTo>
                <a:cubicBezTo>
                  <a:pt x="13307393" y="-6832"/>
                  <a:pt x="13200066" y="1718"/>
                  <a:pt x="13051848" y="27432"/>
                </a:cubicBezTo>
                <a:cubicBezTo>
                  <a:pt x="12903630" y="53146"/>
                  <a:pt x="12400701" y="6921"/>
                  <a:pt x="12047860" y="27432"/>
                </a:cubicBezTo>
                <a:cubicBezTo>
                  <a:pt x="11695019" y="47943"/>
                  <a:pt x="11598024" y="51997"/>
                  <a:pt x="11369490" y="27432"/>
                </a:cubicBezTo>
                <a:cubicBezTo>
                  <a:pt x="11140956" y="2868"/>
                  <a:pt x="10761954" y="12862"/>
                  <a:pt x="10365501" y="27432"/>
                </a:cubicBezTo>
                <a:cubicBezTo>
                  <a:pt x="9969048" y="42002"/>
                  <a:pt x="9790411" y="328"/>
                  <a:pt x="9361513" y="27432"/>
                </a:cubicBezTo>
                <a:cubicBezTo>
                  <a:pt x="8932615" y="54536"/>
                  <a:pt x="9113926" y="34318"/>
                  <a:pt x="9008760" y="27432"/>
                </a:cubicBezTo>
                <a:cubicBezTo>
                  <a:pt x="8903594" y="20546"/>
                  <a:pt x="8614812" y="23184"/>
                  <a:pt x="8493199" y="27432"/>
                </a:cubicBezTo>
                <a:cubicBezTo>
                  <a:pt x="8371586" y="31680"/>
                  <a:pt x="8091918" y="43164"/>
                  <a:pt x="7814828" y="27432"/>
                </a:cubicBezTo>
                <a:cubicBezTo>
                  <a:pt x="7537738" y="11700"/>
                  <a:pt x="7462803" y="16870"/>
                  <a:pt x="7136458" y="27432"/>
                </a:cubicBezTo>
                <a:cubicBezTo>
                  <a:pt x="6810113" y="37995"/>
                  <a:pt x="6525162" y="52361"/>
                  <a:pt x="6295278" y="27432"/>
                </a:cubicBezTo>
                <a:cubicBezTo>
                  <a:pt x="6065394" y="2503"/>
                  <a:pt x="6069908" y="30755"/>
                  <a:pt x="5942526" y="27432"/>
                </a:cubicBezTo>
                <a:cubicBezTo>
                  <a:pt x="5815144" y="24109"/>
                  <a:pt x="5717369" y="11415"/>
                  <a:pt x="5589773" y="27432"/>
                </a:cubicBezTo>
                <a:cubicBezTo>
                  <a:pt x="5462177" y="43449"/>
                  <a:pt x="5013558" y="23556"/>
                  <a:pt x="4585785" y="27432"/>
                </a:cubicBezTo>
                <a:cubicBezTo>
                  <a:pt x="4158012" y="31308"/>
                  <a:pt x="3847085" y="18090"/>
                  <a:pt x="3581796" y="27432"/>
                </a:cubicBezTo>
                <a:cubicBezTo>
                  <a:pt x="3316507" y="36774"/>
                  <a:pt x="3154713" y="31771"/>
                  <a:pt x="2903426" y="27432"/>
                </a:cubicBezTo>
                <a:cubicBezTo>
                  <a:pt x="2652139" y="23094"/>
                  <a:pt x="2773806" y="35830"/>
                  <a:pt x="2713482" y="27432"/>
                </a:cubicBezTo>
                <a:cubicBezTo>
                  <a:pt x="2653158" y="19034"/>
                  <a:pt x="2600711" y="22540"/>
                  <a:pt x="2523538" y="27432"/>
                </a:cubicBezTo>
                <a:cubicBezTo>
                  <a:pt x="2446365" y="32324"/>
                  <a:pt x="1741229" y="20965"/>
                  <a:pt x="1519550" y="27432"/>
                </a:cubicBezTo>
                <a:cubicBezTo>
                  <a:pt x="1297871" y="33899"/>
                  <a:pt x="1125646" y="48277"/>
                  <a:pt x="1003988" y="27432"/>
                </a:cubicBezTo>
                <a:cubicBezTo>
                  <a:pt x="882330" y="6587"/>
                  <a:pt x="341133" y="60519"/>
                  <a:pt x="0" y="27432"/>
                </a:cubicBezTo>
                <a:cubicBezTo>
                  <a:pt x="-1251" y="16359"/>
                  <a:pt x="1039" y="7572"/>
                  <a:pt x="0" y="0"/>
                </a:cubicBezTo>
                <a:close/>
              </a:path>
              <a:path w="16280892" h="27432" stroke="0" extrusionOk="0">
                <a:moveTo>
                  <a:pt x="0" y="0"/>
                </a:moveTo>
                <a:cubicBezTo>
                  <a:pt x="132094" y="5368"/>
                  <a:pt x="295768" y="171"/>
                  <a:pt x="515562" y="0"/>
                </a:cubicBezTo>
                <a:cubicBezTo>
                  <a:pt x="735356" y="-171"/>
                  <a:pt x="631430" y="3629"/>
                  <a:pt x="705505" y="0"/>
                </a:cubicBezTo>
                <a:cubicBezTo>
                  <a:pt x="779580" y="-3629"/>
                  <a:pt x="1236188" y="21817"/>
                  <a:pt x="1709494" y="0"/>
                </a:cubicBezTo>
                <a:cubicBezTo>
                  <a:pt x="2182800" y="-21817"/>
                  <a:pt x="2009833" y="-8078"/>
                  <a:pt x="2225055" y="0"/>
                </a:cubicBezTo>
                <a:cubicBezTo>
                  <a:pt x="2440277" y="8078"/>
                  <a:pt x="2576987" y="-3690"/>
                  <a:pt x="2740617" y="0"/>
                </a:cubicBezTo>
                <a:cubicBezTo>
                  <a:pt x="2904247" y="3690"/>
                  <a:pt x="3320878" y="-23618"/>
                  <a:pt x="3744605" y="0"/>
                </a:cubicBezTo>
                <a:cubicBezTo>
                  <a:pt x="4168332" y="23618"/>
                  <a:pt x="3960785" y="-13202"/>
                  <a:pt x="4097358" y="0"/>
                </a:cubicBezTo>
                <a:cubicBezTo>
                  <a:pt x="4233931" y="13202"/>
                  <a:pt x="4707387" y="-19923"/>
                  <a:pt x="5101346" y="0"/>
                </a:cubicBezTo>
                <a:cubicBezTo>
                  <a:pt x="5495305" y="19923"/>
                  <a:pt x="5819839" y="-2146"/>
                  <a:pt x="6105334" y="0"/>
                </a:cubicBezTo>
                <a:cubicBezTo>
                  <a:pt x="6390829" y="2146"/>
                  <a:pt x="6451820" y="-10129"/>
                  <a:pt x="6783705" y="0"/>
                </a:cubicBezTo>
                <a:cubicBezTo>
                  <a:pt x="7115590" y="10129"/>
                  <a:pt x="7343272" y="6830"/>
                  <a:pt x="7787693" y="0"/>
                </a:cubicBezTo>
                <a:cubicBezTo>
                  <a:pt x="8232114" y="-6830"/>
                  <a:pt x="8084321" y="-8759"/>
                  <a:pt x="8303255" y="0"/>
                </a:cubicBezTo>
                <a:cubicBezTo>
                  <a:pt x="8522189" y="8759"/>
                  <a:pt x="8642548" y="10676"/>
                  <a:pt x="8818816" y="0"/>
                </a:cubicBezTo>
                <a:cubicBezTo>
                  <a:pt x="8995084" y="-10676"/>
                  <a:pt x="9419823" y="19068"/>
                  <a:pt x="9659996" y="0"/>
                </a:cubicBezTo>
                <a:cubicBezTo>
                  <a:pt x="9900169" y="-19068"/>
                  <a:pt x="9981281" y="-18291"/>
                  <a:pt x="10175557" y="0"/>
                </a:cubicBezTo>
                <a:cubicBezTo>
                  <a:pt x="10369833" y="18291"/>
                  <a:pt x="10761846" y="3543"/>
                  <a:pt x="11179546" y="0"/>
                </a:cubicBezTo>
                <a:cubicBezTo>
                  <a:pt x="11597246" y="-3543"/>
                  <a:pt x="11926388" y="33443"/>
                  <a:pt x="12183534" y="0"/>
                </a:cubicBezTo>
                <a:cubicBezTo>
                  <a:pt x="12440680" y="-33443"/>
                  <a:pt x="12684884" y="13168"/>
                  <a:pt x="12861905" y="0"/>
                </a:cubicBezTo>
                <a:cubicBezTo>
                  <a:pt x="13038926" y="-13168"/>
                  <a:pt x="13216637" y="-5124"/>
                  <a:pt x="13377466" y="0"/>
                </a:cubicBezTo>
                <a:cubicBezTo>
                  <a:pt x="13538295" y="5124"/>
                  <a:pt x="13493173" y="-3867"/>
                  <a:pt x="13567410" y="0"/>
                </a:cubicBezTo>
                <a:cubicBezTo>
                  <a:pt x="13641647" y="3867"/>
                  <a:pt x="13758514" y="-13877"/>
                  <a:pt x="13920163" y="0"/>
                </a:cubicBezTo>
                <a:cubicBezTo>
                  <a:pt x="14081812" y="13877"/>
                  <a:pt x="14124450" y="8909"/>
                  <a:pt x="14272915" y="0"/>
                </a:cubicBezTo>
                <a:cubicBezTo>
                  <a:pt x="14421380" y="-8909"/>
                  <a:pt x="14593413" y="-7184"/>
                  <a:pt x="14788477" y="0"/>
                </a:cubicBezTo>
                <a:cubicBezTo>
                  <a:pt x="14983541" y="7184"/>
                  <a:pt x="15709700" y="-55721"/>
                  <a:pt x="16280892" y="0"/>
                </a:cubicBezTo>
                <a:cubicBezTo>
                  <a:pt x="16282183" y="11478"/>
                  <a:pt x="16282086" y="14228"/>
                  <a:pt x="16280892" y="27432"/>
                </a:cubicBezTo>
                <a:cubicBezTo>
                  <a:pt x="16123730" y="31268"/>
                  <a:pt x="15899890" y="26679"/>
                  <a:pt x="15602522" y="27432"/>
                </a:cubicBezTo>
                <a:cubicBezTo>
                  <a:pt x="15305154" y="28186"/>
                  <a:pt x="15252307" y="20177"/>
                  <a:pt x="14924151" y="27432"/>
                </a:cubicBezTo>
                <a:cubicBezTo>
                  <a:pt x="14595995" y="34687"/>
                  <a:pt x="14662608" y="41537"/>
                  <a:pt x="14571398" y="27432"/>
                </a:cubicBezTo>
                <a:cubicBezTo>
                  <a:pt x="14480188" y="13327"/>
                  <a:pt x="14057344" y="27311"/>
                  <a:pt x="13730219" y="27432"/>
                </a:cubicBezTo>
                <a:cubicBezTo>
                  <a:pt x="13403094" y="27553"/>
                  <a:pt x="13479093" y="22044"/>
                  <a:pt x="13377466" y="27432"/>
                </a:cubicBezTo>
                <a:cubicBezTo>
                  <a:pt x="13275839" y="32820"/>
                  <a:pt x="12951162" y="1863"/>
                  <a:pt x="12536287" y="27432"/>
                </a:cubicBezTo>
                <a:cubicBezTo>
                  <a:pt x="12121412" y="53001"/>
                  <a:pt x="12410210" y="21673"/>
                  <a:pt x="12346343" y="27432"/>
                </a:cubicBezTo>
                <a:cubicBezTo>
                  <a:pt x="12282476" y="33191"/>
                  <a:pt x="11837570" y="67787"/>
                  <a:pt x="11505164" y="27432"/>
                </a:cubicBezTo>
                <a:cubicBezTo>
                  <a:pt x="11172758" y="-12923"/>
                  <a:pt x="11307286" y="21302"/>
                  <a:pt x="11152411" y="27432"/>
                </a:cubicBezTo>
                <a:cubicBezTo>
                  <a:pt x="10997536" y="33562"/>
                  <a:pt x="11042121" y="20479"/>
                  <a:pt x="10962467" y="27432"/>
                </a:cubicBezTo>
                <a:cubicBezTo>
                  <a:pt x="10882813" y="34385"/>
                  <a:pt x="10768155" y="17793"/>
                  <a:pt x="10609715" y="27432"/>
                </a:cubicBezTo>
                <a:cubicBezTo>
                  <a:pt x="10451275" y="37071"/>
                  <a:pt x="9983734" y="10056"/>
                  <a:pt x="9768535" y="27432"/>
                </a:cubicBezTo>
                <a:cubicBezTo>
                  <a:pt x="9553336" y="44808"/>
                  <a:pt x="9512715" y="24391"/>
                  <a:pt x="9415783" y="27432"/>
                </a:cubicBezTo>
                <a:cubicBezTo>
                  <a:pt x="9318851" y="30473"/>
                  <a:pt x="9302863" y="32409"/>
                  <a:pt x="9225839" y="27432"/>
                </a:cubicBezTo>
                <a:cubicBezTo>
                  <a:pt x="9148815" y="22455"/>
                  <a:pt x="9005247" y="27775"/>
                  <a:pt x="8873086" y="27432"/>
                </a:cubicBezTo>
                <a:cubicBezTo>
                  <a:pt x="8740925" y="27089"/>
                  <a:pt x="8597862" y="44957"/>
                  <a:pt x="8357525" y="27432"/>
                </a:cubicBezTo>
                <a:cubicBezTo>
                  <a:pt x="8117188" y="9907"/>
                  <a:pt x="7830326" y="336"/>
                  <a:pt x="7679154" y="27432"/>
                </a:cubicBezTo>
                <a:cubicBezTo>
                  <a:pt x="7527982" y="54528"/>
                  <a:pt x="7487877" y="41910"/>
                  <a:pt x="7326401" y="27432"/>
                </a:cubicBezTo>
                <a:cubicBezTo>
                  <a:pt x="7164925" y="12954"/>
                  <a:pt x="6715807" y="57076"/>
                  <a:pt x="6322413" y="27432"/>
                </a:cubicBezTo>
                <a:cubicBezTo>
                  <a:pt x="5929019" y="-2212"/>
                  <a:pt x="5917783" y="-2491"/>
                  <a:pt x="5644043" y="27432"/>
                </a:cubicBezTo>
                <a:cubicBezTo>
                  <a:pt x="5370303" y="57355"/>
                  <a:pt x="5045383" y="23003"/>
                  <a:pt x="4640054" y="27432"/>
                </a:cubicBezTo>
                <a:cubicBezTo>
                  <a:pt x="4234725" y="31861"/>
                  <a:pt x="4205736" y="15581"/>
                  <a:pt x="3798875" y="27432"/>
                </a:cubicBezTo>
                <a:cubicBezTo>
                  <a:pt x="3392014" y="39283"/>
                  <a:pt x="3451278" y="26782"/>
                  <a:pt x="3283313" y="27432"/>
                </a:cubicBezTo>
                <a:cubicBezTo>
                  <a:pt x="3115348" y="28082"/>
                  <a:pt x="2773067" y="64616"/>
                  <a:pt x="2442134" y="27432"/>
                </a:cubicBezTo>
                <a:cubicBezTo>
                  <a:pt x="2111201" y="-9752"/>
                  <a:pt x="2244120" y="15839"/>
                  <a:pt x="2089381" y="27432"/>
                </a:cubicBezTo>
                <a:cubicBezTo>
                  <a:pt x="1934642" y="39025"/>
                  <a:pt x="1619221" y="41603"/>
                  <a:pt x="1411011" y="27432"/>
                </a:cubicBezTo>
                <a:cubicBezTo>
                  <a:pt x="1202801" y="13262"/>
                  <a:pt x="1262505" y="27975"/>
                  <a:pt x="1221067" y="27432"/>
                </a:cubicBezTo>
                <a:cubicBezTo>
                  <a:pt x="1179629" y="26889"/>
                  <a:pt x="395550" y="-2351"/>
                  <a:pt x="0" y="27432"/>
                </a:cubicBezTo>
                <a:cubicBezTo>
                  <a:pt x="-1057" y="18241"/>
                  <a:pt x="670" y="12133"/>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3">
            <a:extLst>
              <a:ext uri="{FF2B5EF4-FFF2-40B4-BE49-F238E27FC236}">
                <a16:creationId xmlns:a16="http://schemas.microsoft.com/office/drawing/2014/main" id="{DF1E5E69-962B-8A4C-9C8A-23CC15DDB37F}"/>
              </a:ext>
            </a:extLst>
          </p:cNvPr>
          <p:cNvSpPr/>
          <p:nvPr/>
        </p:nvSpPr>
        <p:spPr>
          <a:xfrm>
            <a:off x="1238250" y="9144000"/>
            <a:ext cx="16285845" cy="596900"/>
          </a:xfrm>
          <a:prstGeom prst="rect">
            <a:avLst/>
          </a:prstGeom>
          <a:noFill/>
          <a:ln/>
        </p:spPr>
        <p:txBody>
          <a:bodyPr wrap="square" lIns="25400" tIns="25400" rIns="25400" bIns="25400" rtlCol="0" anchor="t">
            <a:normAutofit/>
          </a:bodyPr>
          <a:lstStyle/>
          <a:p>
            <a:pPr marL="0" indent="0" algn="l">
              <a:lnSpc>
                <a:spcPct val="90000"/>
              </a:lnSpc>
              <a:spcAft>
                <a:spcPts val="600"/>
              </a:spcAft>
              <a:buNone/>
            </a:pPr>
            <a:r>
              <a:rPr lang="en-US">
                <a:solidFill>
                  <a:srgbClr val="7A8699"/>
                </a:solidFill>
                <a:latin typeface="Arial" pitchFamily="34" charset="0"/>
                <a:ea typeface="Arial" pitchFamily="34" charset="-122"/>
                <a:cs typeface="Arial" pitchFamily="34" charset="-120"/>
              </a:rPr>
              <a:t>Statements reflect records available to the petitioners as of August 6, 2026. Supporting documents accompany the petitions filed July 20, July 30 and August 17, 2026.</a:t>
            </a:r>
            <a:endParaRPr lang="en-US"/>
          </a:p>
        </p:txBody>
      </p:sp>
      <p:sp>
        <p:nvSpPr>
          <p:cNvPr id="4" name="Text 1">
            <a:extLst>
              <a:ext uri="{FF2B5EF4-FFF2-40B4-BE49-F238E27FC236}">
                <a16:creationId xmlns:a16="http://schemas.microsoft.com/office/drawing/2014/main" id="{D0F87CD3-8981-CDC0-9D40-E5F010470A6A}"/>
              </a:ext>
            </a:extLst>
          </p:cNvPr>
          <p:cNvSpPr/>
          <p:nvPr/>
        </p:nvSpPr>
        <p:spPr>
          <a:xfrm>
            <a:off x="1238250" y="2774201"/>
            <a:ext cx="15304770" cy="1797799"/>
          </a:xfrm>
          <a:prstGeom prst="rect">
            <a:avLst/>
          </a:prstGeom>
          <a:noFill/>
          <a:ln/>
        </p:spPr>
        <p:txBody>
          <a:bodyPr wrap="square" lIns="25400" tIns="25400" rIns="25400" bIns="25400" rtlCol="0" anchor="t">
            <a:noAutofit/>
          </a:bodyPr>
          <a:lstStyle/>
          <a:p>
            <a:pPr marL="685800" indent="-685800">
              <a:lnSpc>
                <a:spcPct val="111845"/>
              </a:lnSpc>
              <a:buFont typeface="Wingdings" pitchFamily="2" charset="2"/>
              <a:buChar char="ü"/>
            </a:pPr>
            <a:endParaRPr lang="en-US" sz="4000" dirty="0"/>
          </a:p>
        </p:txBody>
      </p:sp>
      <p:sp>
        <p:nvSpPr>
          <p:cNvPr id="7" name="TextBox 6">
            <a:extLst>
              <a:ext uri="{FF2B5EF4-FFF2-40B4-BE49-F238E27FC236}">
                <a16:creationId xmlns:a16="http://schemas.microsoft.com/office/drawing/2014/main" id="{F9E7E1B3-3C7B-C4FA-FFE9-7EDD5BFC8927}"/>
              </a:ext>
            </a:extLst>
          </p:cNvPr>
          <p:cNvSpPr txBox="1"/>
          <p:nvPr/>
        </p:nvSpPr>
        <p:spPr>
          <a:xfrm>
            <a:off x="1744980" y="4572000"/>
            <a:ext cx="13843363" cy="1446550"/>
          </a:xfrm>
          <a:prstGeom prst="rect">
            <a:avLst/>
          </a:prstGeom>
          <a:noFill/>
        </p:spPr>
        <p:txBody>
          <a:bodyPr wrap="square">
            <a:spAutoFit/>
          </a:bodyPr>
          <a:lstStyle/>
          <a:p>
            <a:pPr marL="571500" indent="-571500">
              <a:buFont typeface="Wingdings" pitchFamily="2" charset="2"/>
              <a:buChar char="ü"/>
            </a:pPr>
            <a:r>
              <a:rPr lang="en-US" sz="4400" dirty="0"/>
              <a:t>Rescind the June 11 approval and do not use approval or recording of this consolidation to complete it.</a:t>
            </a:r>
          </a:p>
        </p:txBody>
      </p:sp>
    </p:spTree>
    <p:extLst>
      <p:ext uri="{BB962C8B-B14F-4D97-AF65-F5344CB8AC3E}">
        <p14:creationId xmlns:p14="http://schemas.microsoft.com/office/powerpoint/2010/main" val="23221013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61</TotalTime>
  <Words>2308</Words>
  <Application>Microsoft Macintosh PowerPoint</Application>
  <PresentationFormat>Custom</PresentationFormat>
  <Paragraphs>141</Paragraphs>
  <Slides>18</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 Light</vt:lpstr>
      <vt:lpstr>Georgia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Jackie Ramey</cp:lastModifiedBy>
  <cp:revision>6</cp:revision>
  <dcterms:created xsi:type="dcterms:W3CDTF">2026-08-18T04:43:28Z</dcterms:created>
  <dcterms:modified xsi:type="dcterms:W3CDTF">2026-08-18T06:26:41Z</dcterms:modified>
</cp:coreProperties>
</file>